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Poppins"/>
      <p:regular r:id="rId42"/>
      <p:bold r:id="rId43"/>
      <p:italic r:id="rId44"/>
      <p:boldItalic r:id="rId45"/>
    </p:embeddedFont>
    <p:embeddedFont>
      <p:font typeface="Poppins Light"/>
      <p:regular r:id="rId46"/>
      <p:bold r:id="rId47"/>
      <p:italic r:id="rId48"/>
      <p:boldItalic r:id="rId49"/>
    </p:embeddedFont>
    <p:embeddedFont>
      <p:font typeface="Poppins SemiBold"/>
      <p:regular r:id="rId50"/>
      <p:bold r:id="rId51"/>
      <p:italic r:id="rId52"/>
      <p:boldItalic r:id="rId53"/>
    </p:embeddedFont>
    <p:embeddedFont>
      <p:font typeface="Poppins ExtraBold"/>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B415E8-C063-4EC8-8347-D96538BCD13C}">
  <a:tblStyle styleId="{EEB415E8-C063-4EC8-8347-D96538BCD1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oppins-regular.fntdata"/><Relationship Id="rId41" Type="http://schemas.openxmlformats.org/officeDocument/2006/relationships/slide" Target="slides/slide35.xml"/><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PoppinsLight-regular.fntdata"/><Relationship Id="rId45"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Light-italic.fntdata"/><Relationship Id="rId47" Type="http://schemas.openxmlformats.org/officeDocument/2006/relationships/font" Target="fonts/PoppinsLight-bold.fntdata"/><Relationship Id="rId49" Type="http://schemas.openxmlformats.org/officeDocument/2006/relationships/font" Target="fonts/Poppins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SemiBold-bold.fntdata"/><Relationship Id="rId50" Type="http://schemas.openxmlformats.org/officeDocument/2006/relationships/font" Target="fonts/PoppinsSemiBold-regular.fntdata"/><Relationship Id="rId53" Type="http://schemas.openxmlformats.org/officeDocument/2006/relationships/font" Target="fonts/PoppinsSemiBold-boldItalic.fntdata"/><Relationship Id="rId52" Type="http://schemas.openxmlformats.org/officeDocument/2006/relationships/font" Target="fonts/PoppinsSemiBold-italic.fntdata"/><Relationship Id="rId11" Type="http://schemas.openxmlformats.org/officeDocument/2006/relationships/slide" Target="slides/slide5.xml"/><Relationship Id="rId55" Type="http://schemas.openxmlformats.org/officeDocument/2006/relationships/font" Target="fonts/PoppinsExtraBold-boldItalic.fntdata"/><Relationship Id="rId10" Type="http://schemas.openxmlformats.org/officeDocument/2006/relationships/slide" Target="slides/slide4.xml"/><Relationship Id="rId54" Type="http://schemas.openxmlformats.org/officeDocument/2006/relationships/font" Target="fonts/PoppinsExtraBo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5" name="Shape 9105"/>
        <p:cNvGrpSpPr/>
        <p:nvPr/>
      </p:nvGrpSpPr>
      <p:grpSpPr>
        <a:xfrm>
          <a:off x="0" y="0"/>
          <a:ext cx="0" cy="0"/>
          <a:chOff x="0" y="0"/>
          <a:chExt cx="0" cy="0"/>
        </a:xfrm>
      </p:grpSpPr>
      <p:sp>
        <p:nvSpPr>
          <p:cNvPr id="9106" name="Google Shape;9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07" name="Google Shape;9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6" name="Shape 9186"/>
        <p:cNvGrpSpPr/>
        <p:nvPr/>
      </p:nvGrpSpPr>
      <p:grpSpPr>
        <a:xfrm>
          <a:off x="0" y="0"/>
          <a:ext cx="0" cy="0"/>
          <a:chOff x="0" y="0"/>
          <a:chExt cx="0" cy="0"/>
        </a:xfrm>
      </p:grpSpPr>
      <p:sp>
        <p:nvSpPr>
          <p:cNvPr id="9187" name="Google Shape;9187;gc0aa93e7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8" name="Google Shape;9188;gc0aa93e7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3" name="Shape 9193"/>
        <p:cNvGrpSpPr/>
        <p:nvPr/>
      </p:nvGrpSpPr>
      <p:grpSpPr>
        <a:xfrm>
          <a:off x="0" y="0"/>
          <a:ext cx="0" cy="0"/>
          <a:chOff x="0" y="0"/>
          <a:chExt cx="0" cy="0"/>
        </a:xfrm>
      </p:grpSpPr>
      <p:sp>
        <p:nvSpPr>
          <p:cNvPr id="9194" name="Google Shape;9194;gc0955c9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5" name="Google Shape;9195;gc0955c9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0" name="Shape 9200"/>
        <p:cNvGrpSpPr/>
        <p:nvPr/>
      </p:nvGrpSpPr>
      <p:grpSpPr>
        <a:xfrm>
          <a:off x="0" y="0"/>
          <a:ext cx="0" cy="0"/>
          <a:chOff x="0" y="0"/>
          <a:chExt cx="0" cy="0"/>
        </a:xfrm>
      </p:grpSpPr>
      <p:sp>
        <p:nvSpPr>
          <p:cNvPr id="9201" name="Google Shape;9201;gc119cbc12c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2" name="Google Shape;9202;gc119cbc12c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7" name="Shape 9207"/>
        <p:cNvGrpSpPr/>
        <p:nvPr/>
      </p:nvGrpSpPr>
      <p:grpSpPr>
        <a:xfrm>
          <a:off x="0" y="0"/>
          <a:ext cx="0" cy="0"/>
          <a:chOff x="0" y="0"/>
          <a:chExt cx="0" cy="0"/>
        </a:xfrm>
      </p:grpSpPr>
      <p:sp>
        <p:nvSpPr>
          <p:cNvPr id="9208" name="Google Shape;9208;gc04f7f7a1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9" name="Google Shape;9209;gc04f7f7a1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5" name="Shape 9215"/>
        <p:cNvGrpSpPr/>
        <p:nvPr/>
      </p:nvGrpSpPr>
      <p:grpSpPr>
        <a:xfrm>
          <a:off x="0" y="0"/>
          <a:ext cx="0" cy="0"/>
          <a:chOff x="0" y="0"/>
          <a:chExt cx="0" cy="0"/>
        </a:xfrm>
      </p:grpSpPr>
      <p:sp>
        <p:nvSpPr>
          <p:cNvPr id="9216" name="Google Shape;9216;gc04f7f7a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7" name="Google Shape;9217;gc04f7f7a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5" name="Shape 9225"/>
        <p:cNvGrpSpPr/>
        <p:nvPr/>
      </p:nvGrpSpPr>
      <p:grpSpPr>
        <a:xfrm>
          <a:off x="0" y="0"/>
          <a:ext cx="0" cy="0"/>
          <a:chOff x="0" y="0"/>
          <a:chExt cx="0" cy="0"/>
        </a:xfrm>
      </p:grpSpPr>
      <p:sp>
        <p:nvSpPr>
          <p:cNvPr id="9226" name="Google Shape;9226;gc119cbc1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7" name="Google Shape;9227;gc119cbc1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Riding scooters saves a significant amount of time compared to taking the bus for many trips across campus!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0" name="Shape 9230"/>
        <p:cNvGrpSpPr/>
        <p:nvPr/>
      </p:nvGrpSpPr>
      <p:grpSpPr>
        <a:xfrm>
          <a:off x="0" y="0"/>
          <a:ext cx="0" cy="0"/>
          <a:chOff x="0" y="0"/>
          <a:chExt cx="0" cy="0"/>
        </a:xfrm>
      </p:grpSpPr>
      <p:sp>
        <p:nvSpPr>
          <p:cNvPr id="9231" name="Google Shape;9231;gbfc4fb54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2" name="Google Shape;9232;gbfc4fb54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7" name="Shape 9237"/>
        <p:cNvGrpSpPr/>
        <p:nvPr/>
      </p:nvGrpSpPr>
      <p:grpSpPr>
        <a:xfrm>
          <a:off x="0" y="0"/>
          <a:ext cx="0" cy="0"/>
          <a:chOff x="0" y="0"/>
          <a:chExt cx="0" cy="0"/>
        </a:xfrm>
      </p:grpSpPr>
      <p:sp>
        <p:nvSpPr>
          <p:cNvPr id="9238" name="Google Shape;9238;gc0955c94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9" name="Google Shape;9239;gc0955c94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main arteries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3" name="Shape 9243"/>
        <p:cNvGrpSpPr/>
        <p:nvPr/>
      </p:nvGrpSpPr>
      <p:grpSpPr>
        <a:xfrm>
          <a:off x="0" y="0"/>
          <a:ext cx="0" cy="0"/>
          <a:chOff x="0" y="0"/>
          <a:chExt cx="0" cy="0"/>
        </a:xfrm>
      </p:grpSpPr>
      <p:sp>
        <p:nvSpPr>
          <p:cNvPr id="9244" name="Google Shape;9244;gc119cbc12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5" name="Google Shape;9245;gc119cbc12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common access points are the pedestrian bridges in the northeast</a:t>
            </a:r>
            <a:endParaRPr/>
          </a:p>
          <a:p>
            <a:pPr indent="0" lvl="0" marL="0" rtl="0" algn="l">
              <a:spcBef>
                <a:spcPts val="0"/>
              </a:spcBef>
              <a:spcAft>
                <a:spcPts val="0"/>
              </a:spcAft>
              <a:buNone/>
            </a:pPr>
            <a:r>
              <a:rPr lang="en"/>
              <a:t>And the southern entrance onto Baltimore ave.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2" name="Shape 9252"/>
        <p:cNvGrpSpPr/>
        <p:nvPr/>
      </p:nvGrpSpPr>
      <p:grpSpPr>
        <a:xfrm>
          <a:off x="0" y="0"/>
          <a:ext cx="0" cy="0"/>
          <a:chOff x="0" y="0"/>
          <a:chExt cx="0" cy="0"/>
        </a:xfrm>
      </p:grpSpPr>
      <p:sp>
        <p:nvSpPr>
          <p:cNvPr id="9253" name="Google Shape;9253;gc119cbc12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4" name="Google Shape;9254;gc119cbc12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1" name="Shape 9111"/>
        <p:cNvGrpSpPr/>
        <p:nvPr/>
      </p:nvGrpSpPr>
      <p:grpSpPr>
        <a:xfrm>
          <a:off x="0" y="0"/>
          <a:ext cx="0" cy="0"/>
          <a:chOff x="0" y="0"/>
          <a:chExt cx="0" cy="0"/>
        </a:xfrm>
      </p:grpSpPr>
      <p:sp>
        <p:nvSpPr>
          <p:cNvPr id="9112" name="Google Shape;9112;gc07e6053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3" name="Google Shape;9113;gc07e6053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8" name="Shape 9258"/>
        <p:cNvGrpSpPr/>
        <p:nvPr/>
      </p:nvGrpSpPr>
      <p:grpSpPr>
        <a:xfrm>
          <a:off x="0" y="0"/>
          <a:ext cx="0" cy="0"/>
          <a:chOff x="0" y="0"/>
          <a:chExt cx="0" cy="0"/>
        </a:xfrm>
      </p:grpSpPr>
      <p:sp>
        <p:nvSpPr>
          <p:cNvPr id="9259" name="Google Shape;9259;gc119cbc1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0" name="Google Shape;9260;gc119cbc1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Parking nodes on Campus</a:t>
            </a:r>
            <a:endParaRPr/>
          </a:p>
          <a:p>
            <a:pPr indent="0" lvl="0" marL="0" rtl="0" algn="l">
              <a:spcBef>
                <a:spcPts val="0"/>
              </a:spcBef>
              <a:spcAft>
                <a:spcPts val="0"/>
              </a:spcAft>
              <a:buNone/>
            </a:pPr>
            <a:r>
              <a:rPr lang="en"/>
              <a:t>Suggests </a:t>
            </a:r>
            <a:r>
              <a:rPr lang="en"/>
              <a:t>reliable</a:t>
            </a:r>
            <a:r>
              <a:rPr lang="en"/>
              <a:t> availability is NB driving factor for adoption</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7" name="Shape 9267"/>
        <p:cNvGrpSpPr/>
        <p:nvPr/>
      </p:nvGrpSpPr>
      <p:grpSpPr>
        <a:xfrm>
          <a:off x="0" y="0"/>
          <a:ext cx="0" cy="0"/>
          <a:chOff x="0" y="0"/>
          <a:chExt cx="0" cy="0"/>
        </a:xfrm>
      </p:grpSpPr>
      <p:sp>
        <p:nvSpPr>
          <p:cNvPr id="9268" name="Google Shape;9268;gc119cbc1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9" name="Google Shape;9269;gc119cbc1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6" name="Shape 9276"/>
        <p:cNvGrpSpPr/>
        <p:nvPr/>
      </p:nvGrpSpPr>
      <p:grpSpPr>
        <a:xfrm>
          <a:off x="0" y="0"/>
          <a:ext cx="0" cy="0"/>
          <a:chOff x="0" y="0"/>
          <a:chExt cx="0" cy="0"/>
        </a:xfrm>
      </p:grpSpPr>
      <p:sp>
        <p:nvSpPr>
          <p:cNvPr id="9277" name="Google Shape;9277;gc119cbc12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8" name="Google Shape;9278;gc119cbc12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Stamp is perhaps somewhat less than expected?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6" name="Shape 9286"/>
        <p:cNvGrpSpPr/>
        <p:nvPr/>
      </p:nvGrpSpPr>
      <p:grpSpPr>
        <a:xfrm>
          <a:off x="0" y="0"/>
          <a:ext cx="0" cy="0"/>
          <a:chOff x="0" y="0"/>
          <a:chExt cx="0" cy="0"/>
        </a:xfrm>
      </p:grpSpPr>
      <p:sp>
        <p:nvSpPr>
          <p:cNvPr id="9287" name="Google Shape;9287;gc0a3c4315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8" name="Google Shape;9288;gc0a3c4315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3" name="Shape 9293"/>
        <p:cNvGrpSpPr/>
        <p:nvPr/>
      </p:nvGrpSpPr>
      <p:grpSpPr>
        <a:xfrm>
          <a:off x="0" y="0"/>
          <a:ext cx="0" cy="0"/>
          <a:chOff x="0" y="0"/>
          <a:chExt cx="0" cy="0"/>
        </a:xfrm>
      </p:grpSpPr>
      <p:sp>
        <p:nvSpPr>
          <p:cNvPr id="9294" name="Google Shape;9294;gc07e605cc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5" name="Google Shape;9295;gc07e605cc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Quality of Life: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Through our data analysis, we discovered that riding scooters saves time compared to taking the bus in many locations across campus. Adopting more scooters would improve the quality of life by providing easier access to campus locations while having a fun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Scooters reduce congestion levels compared to cars which increases safety and decreases travel times for other road users too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Scooters don’t require vast parking lots and so land can be used more efficiently whether for buildings or green spaces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Scooters are quiet and don’t emit air pollution, which is beneficial to both students’ health and the environment.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found that: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data suggests that a good portion of riders utilize scooters for recreational purposes.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Most riders are from within campus.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Something about ‘</a:t>
            </a:r>
            <a:r>
              <a:rPr lang="en" sz="1200">
                <a:solidFill>
                  <a:schemeClr val="dk1"/>
                </a:solidFill>
              </a:rPr>
              <a:t>scooter riders avoid traveling in car or bus traffic e-scooter riders avoid traveling in car or bus traffic’ [what to say for this??]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2" name="Shape 9302"/>
        <p:cNvGrpSpPr/>
        <p:nvPr/>
      </p:nvGrpSpPr>
      <p:grpSpPr>
        <a:xfrm>
          <a:off x="0" y="0"/>
          <a:ext cx="0" cy="0"/>
          <a:chOff x="0" y="0"/>
          <a:chExt cx="0" cy="0"/>
        </a:xfrm>
      </p:grpSpPr>
      <p:sp>
        <p:nvSpPr>
          <p:cNvPr id="9303" name="Google Shape;9303;gc1a14f0a5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4" name="Google Shape;9304;gc1a14f0a5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Quality of Life: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Through our data analysis, we discovered that riding scooters saves time compared to taking the bus in many locations across campus. Adopting more scooters would improve the quality of life by providing easier access to campus locations while having a fun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Scooters reduce congestion levels compared to cars which increases safety and decreases travel times for other road users too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Scooters don’t require vast parking lots and so land can be used more efficiently whether for buildings or green spaces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Scooters are quiet and don’t emit air pollution, which is beneficial to both students’ health and the environment.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found that: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data suggests that a good portion of riders utilize scooters for recreational purposes.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Most riders are from within campus.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Something about ‘</a:t>
            </a:r>
            <a:r>
              <a:rPr lang="en" sz="1200">
                <a:solidFill>
                  <a:schemeClr val="dk1"/>
                </a:solidFill>
              </a:rPr>
              <a:t>scooter riders avoid traveling in car or bus traffic e-scooter riders avoid traveling in car or bus traffic’ [what to say for this??]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1" name="Shape 9311"/>
        <p:cNvGrpSpPr/>
        <p:nvPr/>
      </p:nvGrpSpPr>
      <p:grpSpPr>
        <a:xfrm>
          <a:off x="0" y="0"/>
          <a:ext cx="0" cy="0"/>
          <a:chOff x="0" y="0"/>
          <a:chExt cx="0" cy="0"/>
        </a:xfrm>
      </p:grpSpPr>
      <p:sp>
        <p:nvSpPr>
          <p:cNvPr id="9312" name="Google Shape;9312;gc04f7f7a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3" name="Google Shape;9313;gc04f7f7a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7" name="Shape 9317"/>
        <p:cNvGrpSpPr/>
        <p:nvPr/>
      </p:nvGrpSpPr>
      <p:grpSpPr>
        <a:xfrm>
          <a:off x="0" y="0"/>
          <a:ext cx="0" cy="0"/>
          <a:chOff x="0" y="0"/>
          <a:chExt cx="0" cy="0"/>
        </a:xfrm>
      </p:grpSpPr>
      <p:sp>
        <p:nvSpPr>
          <p:cNvPr id="9318" name="Google Shape;9318;gc03a4f150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9" name="Google Shape;9319;gc03a4f150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3" name="Shape 9323"/>
        <p:cNvGrpSpPr/>
        <p:nvPr/>
      </p:nvGrpSpPr>
      <p:grpSpPr>
        <a:xfrm>
          <a:off x="0" y="0"/>
          <a:ext cx="0" cy="0"/>
          <a:chOff x="0" y="0"/>
          <a:chExt cx="0" cy="0"/>
        </a:xfrm>
      </p:grpSpPr>
      <p:sp>
        <p:nvSpPr>
          <p:cNvPr id="9324" name="Google Shape;9324;gc119cbc12c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5" name="Google Shape;9325;gc119cbc12c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9" name="Shape 9329"/>
        <p:cNvGrpSpPr/>
        <p:nvPr/>
      </p:nvGrpSpPr>
      <p:grpSpPr>
        <a:xfrm>
          <a:off x="0" y="0"/>
          <a:ext cx="0" cy="0"/>
          <a:chOff x="0" y="0"/>
          <a:chExt cx="0" cy="0"/>
        </a:xfrm>
      </p:grpSpPr>
      <p:sp>
        <p:nvSpPr>
          <p:cNvPr id="9330" name="Google Shape;9330;gc03a4f15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1" name="Google Shape;9331;gc03a4f15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Sudden drop at 9pm likely due to restrictions to </a:t>
            </a:r>
            <a:r>
              <a:rPr lang="en"/>
              <a:t>unlocking scooters on campus after 9pm, likely there still is demand! Cut off too early?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0" name="Shape 9130"/>
        <p:cNvGrpSpPr/>
        <p:nvPr/>
      </p:nvGrpSpPr>
      <p:grpSpPr>
        <a:xfrm>
          <a:off x="0" y="0"/>
          <a:ext cx="0" cy="0"/>
          <a:chOff x="0" y="0"/>
          <a:chExt cx="0" cy="0"/>
        </a:xfrm>
      </p:grpSpPr>
      <p:sp>
        <p:nvSpPr>
          <p:cNvPr id="9131" name="Google Shape;9131;gc07e60536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2" name="Google Shape;9132;gc07e60536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6" name="Shape 9336"/>
        <p:cNvGrpSpPr/>
        <p:nvPr/>
      </p:nvGrpSpPr>
      <p:grpSpPr>
        <a:xfrm>
          <a:off x="0" y="0"/>
          <a:ext cx="0" cy="0"/>
          <a:chOff x="0" y="0"/>
          <a:chExt cx="0" cy="0"/>
        </a:xfrm>
      </p:grpSpPr>
      <p:sp>
        <p:nvSpPr>
          <p:cNvPr id="9337" name="Google Shape;9337;gc04f7f7a1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8" name="Google Shape;9338;gc04f7f7a1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of Life:</a:t>
            </a:r>
            <a:endParaRPr/>
          </a:p>
          <a:p>
            <a:pPr indent="-298450" lvl="0" marL="457200" rtl="0" algn="l">
              <a:spcBef>
                <a:spcPts val="0"/>
              </a:spcBef>
              <a:spcAft>
                <a:spcPts val="0"/>
              </a:spcAft>
              <a:buSzPts val="1100"/>
              <a:buChar char="-"/>
            </a:pPr>
            <a:r>
              <a:rPr lang="en"/>
              <a:t>Through our data analysis, we discovered that riding scooters saves time compared to taking the bus in many locations across campus. Adopting more scooters would improve the quality of life by providing easier access to campus locations while having a fun time.</a:t>
            </a:r>
            <a:endParaRPr/>
          </a:p>
          <a:p>
            <a:pPr indent="-298450" lvl="0" marL="457200" rtl="0" algn="l">
              <a:spcBef>
                <a:spcPts val="0"/>
              </a:spcBef>
              <a:spcAft>
                <a:spcPts val="0"/>
              </a:spcAft>
              <a:buSzPts val="1100"/>
              <a:buChar char="-"/>
            </a:pPr>
            <a:r>
              <a:rPr lang="en"/>
              <a:t>Scooters reduce congestion levels compared to cars which increases safety and decreases travel times for other road users too </a:t>
            </a:r>
            <a:endParaRPr/>
          </a:p>
          <a:p>
            <a:pPr indent="-298450" lvl="0" marL="457200" rtl="0" algn="l">
              <a:spcBef>
                <a:spcPts val="0"/>
              </a:spcBef>
              <a:spcAft>
                <a:spcPts val="0"/>
              </a:spcAft>
              <a:buSzPts val="1100"/>
              <a:buChar char="-"/>
            </a:pPr>
            <a:r>
              <a:rPr lang="en"/>
              <a:t>Scooters don’t require vast parking lots and so land can be used more efficiently whether for buildings or green spaces</a:t>
            </a:r>
            <a:endParaRPr/>
          </a:p>
          <a:p>
            <a:pPr indent="-298450" lvl="0" marL="457200" rtl="0" algn="l">
              <a:spcBef>
                <a:spcPts val="0"/>
              </a:spcBef>
              <a:spcAft>
                <a:spcPts val="0"/>
              </a:spcAft>
              <a:buSzPts val="1100"/>
              <a:buChar char="-"/>
            </a:pPr>
            <a:r>
              <a:rPr lang="en"/>
              <a:t>Scooters are quiet and don’t emit air pollution, which is beneficial to both students’ health and the environment.</a:t>
            </a:r>
            <a:endParaRPr/>
          </a:p>
          <a:p>
            <a:pPr indent="0" lvl="0" marL="0" rtl="0" algn="l">
              <a:spcBef>
                <a:spcPts val="0"/>
              </a:spcBef>
              <a:spcAft>
                <a:spcPts val="0"/>
              </a:spcAft>
              <a:buNone/>
            </a:pPr>
            <a:r>
              <a:rPr lang="en"/>
              <a:t>We found that:</a:t>
            </a:r>
            <a:endParaRPr/>
          </a:p>
          <a:p>
            <a:pPr indent="-298450" lvl="0" marL="457200" rtl="0" algn="l">
              <a:spcBef>
                <a:spcPts val="0"/>
              </a:spcBef>
              <a:spcAft>
                <a:spcPts val="0"/>
              </a:spcAft>
              <a:buSzPts val="1100"/>
              <a:buChar char="-"/>
            </a:pPr>
            <a:r>
              <a:rPr lang="en"/>
              <a:t>The data suggests</a:t>
            </a:r>
            <a:r>
              <a:rPr lang="en"/>
              <a:t> that a good portion of riders utilize scooters for recreational purposes.</a:t>
            </a:r>
            <a:endParaRPr/>
          </a:p>
          <a:p>
            <a:pPr indent="-298450" lvl="0" marL="457200" rtl="0" algn="l">
              <a:spcBef>
                <a:spcPts val="0"/>
              </a:spcBef>
              <a:spcAft>
                <a:spcPts val="0"/>
              </a:spcAft>
              <a:buSzPts val="1100"/>
              <a:buChar char="-"/>
            </a:pPr>
            <a:r>
              <a:rPr lang="en"/>
              <a:t>Most riders are from within campus.</a:t>
            </a:r>
            <a:endParaRPr/>
          </a:p>
          <a:p>
            <a:pPr indent="-298450" lvl="0" marL="457200" rtl="0" algn="l">
              <a:spcBef>
                <a:spcPts val="0"/>
              </a:spcBef>
              <a:spcAft>
                <a:spcPts val="0"/>
              </a:spcAft>
              <a:buSzPts val="1100"/>
              <a:buChar char="-"/>
            </a:pPr>
            <a:r>
              <a:rPr lang="en"/>
              <a:t>Something about ‘</a:t>
            </a:r>
            <a:r>
              <a:rPr lang="en" sz="1200"/>
              <a:t>scooter riders avoid traveling in car or bus traffic e-scooter riders avoid traveling in car or bus traffic’ [what to say for this??]</a:t>
            </a:r>
            <a:endParaRPr sz="10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7" name="Shape 9347"/>
        <p:cNvGrpSpPr/>
        <p:nvPr/>
      </p:nvGrpSpPr>
      <p:grpSpPr>
        <a:xfrm>
          <a:off x="0" y="0"/>
          <a:ext cx="0" cy="0"/>
          <a:chOff x="0" y="0"/>
          <a:chExt cx="0" cy="0"/>
        </a:xfrm>
      </p:grpSpPr>
      <p:sp>
        <p:nvSpPr>
          <p:cNvPr id="9348" name="Google Shape;9348;gc119cbc12c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9" name="Google Shape;9349;gc119cbc12c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3" name="Shape 9353"/>
        <p:cNvGrpSpPr/>
        <p:nvPr/>
      </p:nvGrpSpPr>
      <p:grpSpPr>
        <a:xfrm>
          <a:off x="0" y="0"/>
          <a:ext cx="0" cy="0"/>
          <a:chOff x="0" y="0"/>
          <a:chExt cx="0" cy="0"/>
        </a:xfrm>
      </p:grpSpPr>
      <p:sp>
        <p:nvSpPr>
          <p:cNvPr id="9354" name="Google Shape;9354;gc119cbc12c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5" name="Google Shape;9355;gc119cbc12c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3" name="Shape 9363"/>
        <p:cNvGrpSpPr/>
        <p:nvPr/>
      </p:nvGrpSpPr>
      <p:grpSpPr>
        <a:xfrm>
          <a:off x="0" y="0"/>
          <a:ext cx="0" cy="0"/>
          <a:chOff x="0" y="0"/>
          <a:chExt cx="0" cy="0"/>
        </a:xfrm>
      </p:grpSpPr>
      <p:sp>
        <p:nvSpPr>
          <p:cNvPr id="9364" name="Google Shape;9364;gc119cbc12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5" name="Google Shape;9365;gc119cbc12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9" name="Shape 9369"/>
        <p:cNvGrpSpPr/>
        <p:nvPr/>
      </p:nvGrpSpPr>
      <p:grpSpPr>
        <a:xfrm>
          <a:off x="0" y="0"/>
          <a:ext cx="0" cy="0"/>
          <a:chOff x="0" y="0"/>
          <a:chExt cx="0" cy="0"/>
        </a:xfrm>
      </p:grpSpPr>
      <p:sp>
        <p:nvSpPr>
          <p:cNvPr id="9370" name="Google Shape;9370;gc119cbc12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1" name="Google Shape;9371;gc119cbc12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5" name="Shape 9375"/>
        <p:cNvGrpSpPr/>
        <p:nvPr/>
      </p:nvGrpSpPr>
      <p:grpSpPr>
        <a:xfrm>
          <a:off x="0" y="0"/>
          <a:ext cx="0" cy="0"/>
          <a:chOff x="0" y="0"/>
          <a:chExt cx="0" cy="0"/>
        </a:xfrm>
      </p:grpSpPr>
      <p:sp>
        <p:nvSpPr>
          <p:cNvPr id="9376" name="Google Shape;9376;gc119cbc12c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7" name="Google Shape;9377;gc119cbc12c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6" name="Shape 9136"/>
        <p:cNvGrpSpPr/>
        <p:nvPr/>
      </p:nvGrpSpPr>
      <p:grpSpPr>
        <a:xfrm>
          <a:off x="0" y="0"/>
          <a:ext cx="0" cy="0"/>
          <a:chOff x="0" y="0"/>
          <a:chExt cx="0" cy="0"/>
        </a:xfrm>
      </p:grpSpPr>
      <p:sp>
        <p:nvSpPr>
          <p:cNvPr id="9137" name="Google Shape;9137;gc07e60536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8" name="Google Shape;9138;gc07e60536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0" name="Shape 9150"/>
        <p:cNvGrpSpPr/>
        <p:nvPr/>
      </p:nvGrpSpPr>
      <p:grpSpPr>
        <a:xfrm>
          <a:off x="0" y="0"/>
          <a:ext cx="0" cy="0"/>
          <a:chOff x="0" y="0"/>
          <a:chExt cx="0" cy="0"/>
        </a:xfrm>
      </p:grpSpPr>
      <p:sp>
        <p:nvSpPr>
          <p:cNvPr id="9151" name="Google Shape;9151;gc03a4f15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2" name="Google Shape;9152;gc03a4f15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7" name="Shape 9157"/>
        <p:cNvGrpSpPr/>
        <p:nvPr/>
      </p:nvGrpSpPr>
      <p:grpSpPr>
        <a:xfrm>
          <a:off x="0" y="0"/>
          <a:ext cx="0" cy="0"/>
          <a:chOff x="0" y="0"/>
          <a:chExt cx="0" cy="0"/>
        </a:xfrm>
      </p:grpSpPr>
      <p:sp>
        <p:nvSpPr>
          <p:cNvPr id="9158" name="Google Shape;9158;gc03a4f150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9" name="Google Shape;9159;gc03a4f15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4" name="Shape 9164"/>
        <p:cNvGrpSpPr/>
        <p:nvPr/>
      </p:nvGrpSpPr>
      <p:grpSpPr>
        <a:xfrm>
          <a:off x="0" y="0"/>
          <a:ext cx="0" cy="0"/>
          <a:chOff x="0" y="0"/>
          <a:chExt cx="0" cy="0"/>
        </a:xfrm>
      </p:grpSpPr>
      <p:sp>
        <p:nvSpPr>
          <p:cNvPr id="9165" name="Google Shape;9165;gc03a4f150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6" name="Google Shape;9166;gc03a4f150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1" name="Shape 9171"/>
        <p:cNvGrpSpPr/>
        <p:nvPr/>
      </p:nvGrpSpPr>
      <p:grpSpPr>
        <a:xfrm>
          <a:off x="0" y="0"/>
          <a:ext cx="0" cy="0"/>
          <a:chOff x="0" y="0"/>
          <a:chExt cx="0" cy="0"/>
        </a:xfrm>
      </p:grpSpPr>
      <p:sp>
        <p:nvSpPr>
          <p:cNvPr id="9172" name="Google Shape;9172;gc07e605c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3" name="Google Shape;9173;gc07e605c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 TODO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7" name="Shape 9177"/>
        <p:cNvGrpSpPr/>
        <p:nvPr/>
      </p:nvGrpSpPr>
      <p:grpSpPr>
        <a:xfrm>
          <a:off x="0" y="0"/>
          <a:ext cx="0" cy="0"/>
          <a:chOff x="0" y="0"/>
          <a:chExt cx="0" cy="0"/>
        </a:xfrm>
      </p:grpSpPr>
      <p:sp>
        <p:nvSpPr>
          <p:cNvPr id="9178" name="Google Shape;9178;gc03a4f150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9" name="Google Shape;9179;gc03a4f150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739900" y="1430565"/>
            <a:ext cx="3664200" cy="205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2492550" y="3121165"/>
            <a:ext cx="4158900" cy="41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6531844" y="-140930"/>
            <a:ext cx="1685899" cy="982051"/>
          </a:xfrm>
          <a:custGeom>
            <a:rect b="b" l="l" r="r" t="t"/>
            <a:pathLst>
              <a:path extrusionOk="0" h="23480" w="40306">
                <a:moveTo>
                  <a:pt x="39942" y="0"/>
                </a:moveTo>
                <a:lnTo>
                  <a:pt x="26630" y="23061"/>
                </a:lnTo>
                <a:lnTo>
                  <a:pt x="1" y="23061"/>
                </a:lnTo>
                <a:lnTo>
                  <a:pt x="210" y="23479"/>
                </a:lnTo>
                <a:lnTo>
                  <a:pt x="26871" y="23479"/>
                </a:lnTo>
                <a:lnTo>
                  <a:pt x="40306" y="209"/>
                </a:lnTo>
                <a:lnTo>
                  <a:pt x="39942" y="0"/>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27125" y="-1061650"/>
            <a:ext cx="2075899" cy="1797680"/>
          </a:xfrm>
          <a:custGeom>
            <a:rect b="b" l="l" r="r" t="t"/>
            <a:pathLst>
              <a:path extrusionOk="0" h="42981" w="4963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5954876" y="961438"/>
            <a:ext cx="2002360" cy="28725"/>
            <a:chOff x="6505625" y="2212725"/>
            <a:chExt cx="876575" cy="12575"/>
          </a:xfrm>
        </p:grpSpPr>
        <p:sp>
          <p:nvSpPr>
            <p:cNvPr id="14" name="Google Shape;14;p2"/>
            <p:cNvSpPr/>
            <p:nvPr/>
          </p:nvSpPr>
          <p:spPr>
            <a:xfrm>
              <a:off x="7132475" y="2212725"/>
              <a:ext cx="14650" cy="12575"/>
            </a:xfrm>
            <a:custGeom>
              <a:rect b="b" l="l" r="r" t="t"/>
              <a:pathLst>
                <a:path extrusionOk="0" h="503" w="586">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54100" y="2212725"/>
              <a:ext cx="14700" cy="12575"/>
            </a:xfrm>
            <a:custGeom>
              <a:rect b="b" l="l" r="r" t="t"/>
              <a:pathLst>
                <a:path extrusionOk="0" h="503" w="588">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975775"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97400" y="2212725"/>
              <a:ext cx="14675" cy="12575"/>
            </a:xfrm>
            <a:custGeom>
              <a:rect b="b" l="l" r="r" t="t"/>
              <a:pathLst>
                <a:path extrusionOk="0" h="503" w="587">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6755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89175" y="2212725"/>
              <a:ext cx="14675" cy="12575"/>
            </a:xfrm>
            <a:custGeom>
              <a:rect b="b" l="l" r="r" t="t"/>
              <a:pathLst>
                <a:path extrusionOk="0" h="503" w="587">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210800" y="2212725"/>
              <a:ext cx="14700" cy="12575"/>
            </a:xfrm>
            <a:custGeom>
              <a:rect b="b" l="l" r="r" t="t"/>
              <a:pathLst>
                <a:path extrusionOk="0" h="503" w="588">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819025" y="2212725"/>
              <a:ext cx="14700" cy="12575"/>
            </a:xfrm>
            <a:custGeom>
              <a:rect b="b" l="l" r="r" t="t"/>
              <a:pathLst>
                <a:path extrusionOk="0" h="503" w="588">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740700" y="2212725"/>
              <a:ext cx="14650" cy="12575"/>
            </a:xfrm>
            <a:custGeom>
              <a:rect b="b" l="l" r="r" t="t"/>
              <a:pathLst>
                <a:path extrusionOk="0" h="503" w="586">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6623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58400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5056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8240751" y="532575"/>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278216" y="969619"/>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528581" y="1695921"/>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134532" y="135012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7488698" y="1836772"/>
            <a:ext cx="274836" cy="1611920"/>
            <a:chOff x="4769975" y="2151700"/>
            <a:chExt cx="149100" cy="874475"/>
          </a:xfrm>
        </p:grpSpPr>
        <p:sp>
          <p:nvSpPr>
            <p:cNvPr id="31" name="Google Shape;31;p2"/>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2"/>
          <p:cNvSpPr/>
          <p:nvPr/>
        </p:nvSpPr>
        <p:spPr>
          <a:xfrm>
            <a:off x="7873200" y="243452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272456" y="2400472"/>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176927" y="2738255"/>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2"/>
          <p:cNvGrpSpPr/>
          <p:nvPr/>
        </p:nvGrpSpPr>
        <p:grpSpPr>
          <a:xfrm>
            <a:off x="8252330" y="2815089"/>
            <a:ext cx="1299260" cy="1296418"/>
            <a:chOff x="6378300" y="2596400"/>
            <a:chExt cx="754375" cy="752725"/>
          </a:xfrm>
        </p:grpSpPr>
        <p:sp>
          <p:nvSpPr>
            <p:cNvPr id="68" name="Google Shape;68;p2"/>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
          <p:cNvGrpSpPr/>
          <p:nvPr/>
        </p:nvGrpSpPr>
        <p:grpSpPr>
          <a:xfrm>
            <a:off x="6513030" y="4379548"/>
            <a:ext cx="1136960" cy="1115243"/>
            <a:chOff x="5930025" y="3771375"/>
            <a:chExt cx="668800" cy="656025"/>
          </a:xfrm>
        </p:grpSpPr>
        <p:sp>
          <p:nvSpPr>
            <p:cNvPr id="251" name="Google Shape;251;p2"/>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2"/>
          <p:cNvGrpSpPr/>
          <p:nvPr/>
        </p:nvGrpSpPr>
        <p:grpSpPr>
          <a:xfrm>
            <a:off x="3490929" y="4281490"/>
            <a:ext cx="1490178" cy="21378"/>
            <a:chOff x="2940000" y="3484425"/>
            <a:chExt cx="876575" cy="12575"/>
          </a:xfrm>
        </p:grpSpPr>
        <p:sp>
          <p:nvSpPr>
            <p:cNvPr id="989" name="Google Shape;989;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2"/>
          <p:cNvSpPr/>
          <p:nvPr/>
        </p:nvSpPr>
        <p:spPr>
          <a:xfrm>
            <a:off x="4370697" y="41777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
          <p:cNvSpPr/>
          <p:nvPr/>
        </p:nvSpPr>
        <p:spPr>
          <a:xfrm>
            <a:off x="3631386" y="4527363"/>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2"/>
          <p:cNvGrpSpPr/>
          <p:nvPr/>
        </p:nvGrpSpPr>
        <p:grpSpPr>
          <a:xfrm>
            <a:off x="1448644" y="4527366"/>
            <a:ext cx="3123368" cy="3058236"/>
            <a:chOff x="236475" y="527300"/>
            <a:chExt cx="1124525" cy="1101075"/>
          </a:xfrm>
        </p:grpSpPr>
        <p:sp>
          <p:nvSpPr>
            <p:cNvPr id="1004" name="Google Shape;1004;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2"/>
          <p:cNvSpPr/>
          <p:nvPr/>
        </p:nvSpPr>
        <p:spPr>
          <a:xfrm>
            <a:off x="134148" y="4324586"/>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
          <p:cNvSpPr/>
          <p:nvPr/>
        </p:nvSpPr>
        <p:spPr>
          <a:xfrm>
            <a:off x="0" y="419083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
          <p:cNvSpPr/>
          <p:nvPr/>
        </p:nvSpPr>
        <p:spPr>
          <a:xfrm>
            <a:off x="652062" y="4589288"/>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
          <p:cNvSpPr/>
          <p:nvPr/>
        </p:nvSpPr>
        <p:spPr>
          <a:xfrm>
            <a:off x="-244675" y="145318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
          <p:cNvSpPr/>
          <p:nvPr/>
        </p:nvSpPr>
        <p:spPr>
          <a:xfrm>
            <a:off x="678022" y="22303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2"/>
          <p:cNvGrpSpPr/>
          <p:nvPr/>
        </p:nvGrpSpPr>
        <p:grpSpPr>
          <a:xfrm>
            <a:off x="635480" y="2997806"/>
            <a:ext cx="1019815" cy="944312"/>
            <a:chOff x="2113525" y="2880575"/>
            <a:chExt cx="609500" cy="564375"/>
          </a:xfrm>
        </p:grpSpPr>
        <p:sp>
          <p:nvSpPr>
            <p:cNvPr id="1744" name="Google Shape;1744;p2"/>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2"/>
          <p:cNvGrpSpPr/>
          <p:nvPr/>
        </p:nvGrpSpPr>
        <p:grpSpPr>
          <a:xfrm>
            <a:off x="181799" y="1836767"/>
            <a:ext cx="349968" cy="2052568"/>
            <a:chOff x="1037125" y="2236325"/>
            <a:chExt cx="149100" cy="874475"/>
          </a:xfrm>
        </p:grpSpPr>
        <p:sp>
          <p:nvSpPr>
            <p:cNvPr id="1749" name="Google Shape;1749;p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5" name="Google Shape;1785;p2"/>
          <p:cNvSpPr/>
          <p:nvPr/>
        </p:nvSpPr>
        <p:spPr>
          <a:xfrm>
            <a:off x="531775" y="-489552"/>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
          <p:cNvSpPr/>
          <p:nvPr/>
        </p:nvSpPr>
        <p:spPr>
          <a:xfrm>
            <a:off x="796150" y="-506867"/>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2"/>
          <p:cNvGrpSpPr/>
          <p:nvPr/>
        </p:nvGrpSpPr>
        <p:grpSpPr>
          <a:xfrm>
            <a:off x="858989" y="-149437"/>
            <a:ext cx="1236640" cy="1210852"/>
            <a:chOff x="236475" y="527300"/>
            <a:chExt cx="1124525" cy="1101075"/>
          </a:xfrm>
        </p:grpSpPr>
        <p:sp>
          <p:nvSpPr>
            <p:cNvPr id="1788" name="Google Shape;1788;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2"/>
          <p:cNvSpPr/>
          <p:nvPr/>
        </p:nvSpPr>
        <p:spPr>
          <a:xfrm>
            <a:off x="2492561" y="-1061662"/>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
          <p:cNvSpPr/>
          <p:nvPr/>
        </p:nvSpPr>
        <p:spPr>
          <a:xfrm>
            <a:off x="3796563" y="28563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
          <p:cNvSpPr/>
          <p:nvPr/>
        </p:nvSpPr>
        <p:spPr>
          <a:xfrm>
            <a:off x="5221247" y="223854"/>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5" name="Google Shape;2525;p2"/>
          <p:cNvGrpSpPr/>
          <p:nvPr/>
        </p:nvGrpSpPr>
        <p:grpSpPr>
          <a:xfrm>
            <a:off x="1655304" y="1607140"/>
            <a:ext cx="1490178" cy="21378"/>
            <a:chOff x="2940000" y="3484425"/>
            <a:chExt cx="876575" cy="12575"/>
          </a:xfrm>
        </p:grpSpPr>
        <p:sp>
          <p:nvSpPr>
            <p:cNvPr id="2526" name="Google Shape;2526;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8" name="Google Shape;2538;p2"/>
          <p:cNvSpPr/>
          <p:nvPr/>
        </p:nvSpPr>
        <p:spPr>
          <a:xfrm>
            <a:off x="8421482" y="476669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5050" name="Shape 5050"/>
        <p:cNvGrpSpPr/>
        <p:nvPr/>
      </p:nvGrpSpPr>
      <p:grpSpPr>
        <a:xfrm>
          <a:off x="0" y="0"/>
          <a:ext cx="0" cy="0"/>
          <a:chOff x="0" y="0"/>
          <a:chExt cx="0" cy="0"/>
        </a:xfrm>
      </p:grpSpPr>
      <p:sp>
        <p:nvSpPr>
          <p:cNvPr id="5051" name="Google Shape;5051;p11"/>
          <p:cNvSpPr/>
          <p:nvPr/>
        </p:nvSpPr>
        <p:spPr>
          <a:xfrm>
            <a:off x="833400" y="1753500"/>
            <a:ext cx="7477200" cy="339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1"/>
          <p:cNvSpPr txBox="1"/>
          <p:nvPr>
            <p:ph hasCustomPrompt="1" type="title"/>
          </p:nvPr>
        </p:nvSpPr>
        <p:spPr>
          <a:xfrm>
            <a:off x="311700" y="2317375"/>
            <a:ext cx="8520600" cy="12096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53" name="Google Shape;5053;p11"/>
          <p:cNvSpPr txBox="1"/>
          <p:nvPr>
            <p:ph idx="1" type="body"/>
          </p:nvPr>
        </p:nvSpPr>
        <p:spPr>
          <a:xfrm>
            <a:off x="311700" y="3609425"/>
            <a:ext cx="8520600" cy="837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54" name="Shape 50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solidFill>
          <a:schemeClr val="lt1"/>
        </a:solidFill>
      </p:bgPr>
    </p:bg>
    <p:spTree>
      <p:nvGrpSpPr>
        <p:cNvPr id="5055" name="Shape 5055"/>
        <p:cNvGrpSpPr/>
        <p:nvPr/>
      </p:nvGrpSpPr>
      <p:grpSpPr>
        <a:xfrm>
          <a:off x="0" y="0"/>
          <a:ext cx="0" cy="0"/>
          <a:chOff x="0" y="0"/>
          <a:chExt cx="0" cy="0"/>
        </a:xfrm>
      </p:grpSpPr>
      <p:sp>
        <p:nvSpPr>
          <p:cNvPr id="5056" name="Google Shape;5056;p13"/>
          <p:cNvSpPr txBox="1"/>
          <p:nvPr>
            <p:ph idx="1" type="body"/>
          </p:nvPr>
        </p:nvSpPr>
        <p:spPr>
          <a:xfrm>
            <a:off x="748400" y="1078650"/>
            <a:ext cx="6736200" cy="3368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5057" name="Google Shape;5057;p1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5058" name="Shape 5058"/>
        <p:cNvGrpSpPr/>
        <p:nvPr/>
      </p:nvGrpSpPr>
      <p:grpSpPr>
        <a:xfrm>
          <a:off x="0" y="0"/>
          <a:ext cx="0" cy="0"/>
          <a:chOff x="0" y="0"/>
          <a:chExt cx="0" cy="0"/>
        </a:xfrm>
      </p:grpSpPr>
      <p:sp>
        <p:nvSpPr>
          <p:cNvPr id="5059" name="Google Shape;5059;p14"/>
          <p:cNvSpPr txBox="1"/>
          <p:nvPr>
            <p:ph hasCustomPrompt="1" type="title"/>
          </p:nvPr>
        </p:nvSpPr>
        <p:spPr>
          <a:xfrm>
            <a:off x="158725" y="81027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0" name="Google Shape;5060;p14"/>
          <p:cNvSpPr txBox="1"/>
          <p:nvPr>
            <p:ph idx="2" type="title"/>
          </p:nvPr>
        </p:nvSpPr>
        <p:spPr>
          <a:xfrm>
            <a:off x="1642650" y="63580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1" name="Google Shape;5061;p14"/>
          <p:cNvSpPr txBox="1"/>
          <p:nvPr>
            <p:ph idx="1" type="subTitle"/>
          </p:nvPr>
        </p:nvSpPr>
        <p:spPr>
          <a:xfrm>
            <a:off x="1642650" y="96927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2" name="Google Shape;5062;p14"/>
          <p:cNvSpPr txBox="1"/>
          <p:nvPr>
            <p:ph hasCustomPrompt="1" idx="3" type="title"/>
          </p:nvPr>
        </p:nvSpPr>
        <p:spPr>
          <a:xfrm>
            <a:off x="158725" y="1913852"/>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3" name="Google Shape;5063;p14"/>
          <p:cNvSpPr txBox="1"/>
          <p:nvPr>
            <p:ph idx="4" type="title"/>
          </p:nvPr>
        </p:nvSpPr>
        <p:spPr>
          <a:xfrm>
            <a:off x="1642650" y="1739379"/>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4" name="Google Shape;5064;p14"/>
          <p:cNvSpPr txBox="1"/>
          <p:nvPr>
            <p:ph idx="5" type="subTitle"/>
          </p:nvPr>
        </p:nvSpPr>
        <p:spPr>
          <a:xfrm>
            <a:off x="1642650" y="2072845"/>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5" name="Google Shape;5065;p14"/>
          <p:cNvSpPr txBox="1"/>
          <p:nvPr>
            <p:ph hasCustomPrompt="1" idx="6" type="title"/>
          </p:nvPr>
        </p:nvSpPr>
        <p:spPr>
          <a:xfrm>
            <a:off x="158725" y="301742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6" name="Google Shape;5066;p14"/>
          <p:cNvSpPr txBox="1"/>
          <p:nvPr>
            <p:ph idx="7" type="title"/>
          </p:nvPr>
        </p:nvSpPr>
        <p:spPr>
          <a:xfrm>
            <a:off x="1642650" y="284295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7" name="Google Shape;5067;p14"/>
          <p:cNvSpPr txBox="1"/>
          <p:nvPr>
            <p:ph idx="8" type="subTitle"/>
          </p:nvPr>
        </p:nvSpPr>
        <p:spPr>
          <a:xfrm>
            <a:off x="1642650" y="317642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8" name="Google Shape;5068;p14"/>
          <p:cNvSpPr txBox="1"/>
          <p:nvPr>
            <p:ph hasCustomPrompt="1" idx="9" type="title"/>
          </p:nvPr>
        </p:nvSpPr>
        <p:spPr>
          <a:xfrm>
            <a:off x="4614421" y="157614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9" name="Google Shape;5069;p14"/>
          <p:cNvSpPr txBox="1"/>
          <p:nvPr>
            <p:ph idx="13" type="title"/>
          </p:nvPr>
        </p:nvSpPr>
        <p:spPr>
          <a:xfrm>
            <a:off x="6098346" y="140167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0" name="Google Shape;5070;p14"/>
          <p:cNvSpPr txBox="1"/>
          <p:nvPr>
            <p:ph idx="14" type="subTitle"/>
          </p:nvPr>
        </p:nvSpPr>
        <p:spPr>
          <a:xfrm>
            <a:off x="6098346" y="173513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1" name="Google Shape;5071;p14"/>
          <p:cNvSpPr txBox="1"/>
          <p:nvPr>
            <p:ph hasCustomPrompt="1" idx="15" type="title"/>
          </p:nvPr>
        </p:nvSpPr>
        <p:spPr>
          <a:xfrm>
            <a:off x="4614421" y="2679718"/>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2" name="Google Shape;5072;p14"/>
          <p:cNvSpPr txBox="1"/>
          <p:nvPr>
            <p:ph idx="16" type="title"/>
          </p:nvPr>
        </p:nvSpPr>
        <p:spPr>
          <a:xfrm>
            <a:off x="6098346" y="250524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3" name="Google Shape;5073;p14"/>
          <p:cNvSpPr txBox="1"/>
          <p:nvPr>
            <p:ph idx="17" type="subTitle"/>
          </p:nvPr>
        </p:nvSpPr>
        <p:spPr>
          <a:xfrm>
            <a:off x="6098346" y="2838711"/>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4" name="Google Shape;5074;p14"/>
          <p:cNvSpPr txBox="1"/>
          <p:nvPr>
            <p:ph hasCustomPrompt="1" idx="18" type="title"/>
          </p:nvPr>
        </p:nvSpPr>
        <p:spPr>
          <a:xfrm>
            <a:off x="4614421" y="378329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5" name="Google Shape;5075;p14"/>
          <p:cNvSpPr txBox="1"/>
          <p:nvPr>
            <p:ph idx="19" type="title"/>
          </p:nvPr>
        </p:nvSpPr>
        <p:spPr>
          <a:xfrm>
            <a:off x="6098346" y="360882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6" name="Google Shape;5076;p14"/>
          <p:cNvSpPr txBox="1"/>
          <p:nvPr>
            <p:ph idx="20" type="subTitle"/>
          </p:nvPr>
        </p:nvSpPr>
        <p:spPr>
          <a:xfrm>
            <a:off x="6098346" y="394228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
    <p:spTree>
      <p:nvGrpSpPr>
        <p:cNvPr id="5077" name="Shape 5077"/>
        <p:cNvGrpSpPr/>
        <p:nvPr/>
      </p:nvGrpSpPr>
      <p:grpSpPr>
        <a:xfrm>
          <a:off x="0" y="0"/>
          <a:ext cx="0" cy="0"/>
          <a:chOff x="0" y="0"/>
          <a:chExt cx="0" cy="0"/>
        </a:xfrm>
      </p:grpSpPr>
      <p:sp>
        <p:nvSpPr>
          <p:cNvPr id="5078" name="Google Shape;5078;p15"/>
          <p:cNvSpPr/>
          <p:nvPr/>
        </p:nvSpPr>
        <p:spPr>
          <a:xfrm>
            <a:off x="4705950" y="1429175"/>
            <a:ext cx="4437900" cy="3379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5"/>
          <p:cNvSpPr/>
          <p:nvPr/>
        </p:nvSpPr>
        <p:spPr>
          <a:xfrm>
            <a:off x="0" y="1429175"/>
            <a:ext cx="4437900" cy="337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81" name="Google Shape;5081;p15"/>
          <p:cNvSpPr txBox="1"/>
          <p:nvPr>
            <p:ph idx="2" type="title"/>
          </p:nvPr>
        </p:nvSpPr>
        <p:spPr>
          <a:xfrm>
            <a:off x="1055404"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082" name="Google Shape;5082;p15"/>
          <p:cNvSpPr txBox="1"/>
          <p:nvPr>
            <p:ph idx="1" type="subTitle"/>
          </p:nvPr>
        </p:nvSpPr>
        <p:spPr>
          <a:xfrm>
            <a:off x="1055399"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83" name="Google Shape;5083;p15"/>
          <p:cNvSpPr txBox="1"/>
          <p:nvPr>
            <p:ph idx="3" type="title"/>
          </p:nvPr>
        </p:nvSpPr>
        <p:spPr>
          <a:xfrm>
            <a:off x="5761362"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084" name="Google Shape;5084;p15"/>
          <p:cNvSpPr txBox="1"/>
          <p:nvPr>
            <p:ph idx="4" type="subTitle"/>
          </p:nvPr>
        </p:nvSpPr>
        <p:spPr>
          <a:xfrm>
            <a:off x="5761358"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accent1"/>
        </a:solidFill>
      </p:bgPr>
    </p:bg>
    <p:spTree>
      <p:nvGrpSpPr>
        <p:cNvPr id="5085" name="Shape 5085"/>
        <p:cNvGrpSpPr/>
        <p:nvPr/>
      </p:nvGrpSpPr>
      <p:grpSpPr>
        <a:xfrm>
          <a:off x="0" y="0"/>
          <a:ext cx="0" cy="0"/>
          <a:chOff x="0" y="0"/>
          <a:chExt cx="0" cy="0"/>
        </a:xfrm>
      </p:grpSpPr>
      <p:grpSp>
        <p:nvGrpSpPr>
          <p:cNvPr id="5086" name="Google Shape;5086;p16"/>
          <p:cNvGrpSpPr/>
          <p:nvPr/>
        </p:nvGrpSpPr>
        <p:grpSpPr>
          <a:xfrm>
            <a:off x="787213" y="130520"/>
            <a:ext cx="8163193" cy="5012975"/>
            <a:chOff x="787213" y="130520"/>
            <a:chExt cx="8163193" cy="5012975"/>
          </a:xfrm>
        </p:grpSpPr>
        <p:sp>
          <p:nvSpPr>
            <p:cNvPr id="5087" name="Google Shape;5087;p16"/>
            <p:cNvSpPr/>
            <p:nvPr/>
          </p:nvSpPr>
          <p:spPr>
            <a:xfrm rot="-5400000">
              <a:off x="7089981" y="407907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6"/>
            <p:cNvSpPr/>
            <p:nvPr/>
          </p:nvSpPr>
          <p:spPr>
            <a:xfrm>
              <a:off x="7050408" y="3650816"/>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6"/>
            <p:cNvSpPr/>
            <p:nvPr/>
          </p:nvSpPr>
          <p:spPr>
            <a:xfrm>
              <a:off x="7702470" y="4049266"/>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6"/>
            <p:cNvSpPr/>
            <p:nvPr/>
          </p:nvSpPr>
          <p:spPr>
            <a:xfrm rot="-5400000">
              <a:off x="844168" y="410929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6"/>
            <p:cNvSpPr/>
            <p:nvPr/>
          </p:nvSpPr>
          <p:spPr>
            <a:xfrm rot="-5400000">
              <a:off x="5857144" y="80296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2" name="Google Shape;5092;p16"/>
            <p:cNvGrpSpPr/>
            <p:nvPr/>
          </p:nvGrpSpPr>
          <p:grpSpPr>
            <a:xfrm rot="-5400000">
              <a:off x="3654410" y="3725785"/>
              <a:ext cx="1019815" cy="944312"/>
              <a:chOff x="2113525" y="2880575"/>
              <a:chExt cx="609500" cy="564375"/>
            </a:xfrm>
          </p:grpSpPr>
          <p:sp>
            <p:nvSpPr>
              <p:cNvPr id="5093" name="Google Shape;5093;p16"/>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6"/>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6"/>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6"/>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6"/>
            <p:cNvGrpSpPr/>
            <p:nvPr/>
          </p:nvGrpSpPr>
          <p:grpSpPr>
            <a:xfrm rot="-5400000">
              <a:off x="7372398" y="-410563"/>
              <a:ext cx="349968" cy="2052568"/>
              <a:chOff x="1037125" y="2236325"/>
              <a:chExt cx="149100" cy="874475"/>
            </a:xfrm>
          </p:grpSpPr>
          <p:sp>
            <p:nvSpPr>
              <p:cNvPr id="5098" name="Google Shape;5098;p1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16"/>
            <p:cNvGrpSpPr/>
            <p:nvPr/>
          </p:nvGrpSpPr>
          <p:grpSpPr>
            <a:xfrm>
              <a:off x="787213" y="130520"/>
              <a:ext cx="1908398" cy="2002309"/>
              <a:chOff x="1978188" y="2669545"/>
              <a:chExt cx="1908398" cy="2002309"/>
            </a:xfrm>
          </p:grpSpPr>
          <p:sp>
            <p:nvSpPr>
              <p:cNvPr id="5135" name="Google Shape;5135;p16"/>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6"/>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16"/>
              <p:cNvGrpSpPr/>
              <p:nvPr/>
            </p:nvGrpSpPr>
            <p:grpSpPr>
              <a:xfrm rot="-5400000">
                <a:off x="2322724" y="3120894"/>
                <a:ext cx="1236640" cy="1210852"/>
                <a:chOff x="236475" y="527300"/>
                <a:chExt cx="1124525" cy="1101075"/>
              </a:xfrm>
            </p:grpSpPr>
            <p:sp>
              <p:nvSpPr>
                <p:cNvPr id="5138" name="Google Shape;5138;p16"/>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6"/>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6"/>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6"/>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6"/>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6"/>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6"/>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6"/>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6"/>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6"/>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6"/>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6"/>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6"/>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6"/>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6"/>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6"/>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6"/>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6"/>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6"/>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6"/>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6"/>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6"/>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6"/>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6"/>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6"/>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6"/>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6"/>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6"/>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6"/>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6"/>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6"/>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6"/>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6"/>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6"/>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6"/>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6"/>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6"/>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6"/>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6"/>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6"/>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6"/>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6"/>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6"/>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6"/>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6"/>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6"/>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6"/>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6"/>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6"/>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6"/>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6"/>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6"/>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6"/>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6"/>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6"/>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6"/>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6"/>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6"/>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6"/>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6"/>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6"/>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6"/>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6"/>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6"/>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6"/>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6"/>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6"/>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6"/>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6"/>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6"/>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6"/>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6"/>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6"/>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6"/>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6"/>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6"/>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6"/>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6"/>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6"/>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6"/>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6"/>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6"/>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6"/>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6"/>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6"/>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6"/>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6"/>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6"/>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6"/>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6"/>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6"/>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6"/>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6"/>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6"/>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6"/>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6"/>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6"/>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6"/>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6"/>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6"/>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6"/>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6"/>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6"/>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6"/>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6"/>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6"/>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6"/>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6"/>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6"/>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6"/>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6"/>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6"/>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6"/>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6"/>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6"/>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6"/>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6"/>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6"/>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6"/>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6"/>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6"/>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6"/>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6"/>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6"/>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6"/>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6"/>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6"/>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6"/>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6"/>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6"/>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6"/>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6"/>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6"/>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6"/>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6"/>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6"/>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6"/>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6"/>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6"/>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6"/>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6"/>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6"/>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6"/>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6"/>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6"/>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6"/>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6"/>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6"/>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6"/>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6"/>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6"/>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6"/>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6"/>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6"/>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6"/>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6"/>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6"/>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6"/>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6"/>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6"/>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6"/>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6"/>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6"/>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6"/>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6"/>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6"/>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6"/>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6"/>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6"/>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6"/>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6"/>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6"/>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6"/>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6"/>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6"/>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6"/>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6"/>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6"/>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6"/>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6"/>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6"/>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6"/>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6"/>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6"/>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6"/>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6"/>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6"/>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6"/>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6"/>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6"/>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6"/>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6"/>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6"/>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6"/>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6"/>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6"/>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6"/>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6"/>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6"/>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6"/>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6"/>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6"/>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6"/>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6"/>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6"/>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6"/>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6"/>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6"/>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6"/>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6"/>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6"/>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6"/>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6"/>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6"/>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6"/>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6"/>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6"/>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6"/>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6"/>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6"/>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6"/>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6"/>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6"/>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6"/>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6"/>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6"/>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6"/>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6"/>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6"/>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6"/>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6"/>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6"/>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6"/>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6"/>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6"/>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6"/>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6"/>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6"/>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6"/>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6"/>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6"/>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6"/>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6"/>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6"/>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6"/>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6"/>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6"/>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6"/>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6"/>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6"/>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6"/>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6"/>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6"/>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6"/>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6"/>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6"/>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6"/>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6"/>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6"/>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6"/>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6"/>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6"/>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6"/>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6"/>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6"/>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6"/>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6"/>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6"/>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6"/>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6"/>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6"/>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6"/>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6"/>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6"/>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6"/>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6"/>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6"/>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6"/>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6"/>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6"/>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6"/>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6"/>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6"/>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6"/>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6"/>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6"/>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6"/>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6"/>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6"/>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6"/>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6"/>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6"/>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6"/>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6"/>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6"/>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6"/>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6"/>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6"/>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6"/>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6"/>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6"/>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6"/>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6"/>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6"/>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6"/>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6"/>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6"/>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6"/>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6"/>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6"/>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6"/>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6"/>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6"/>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6"/>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6"/>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6"/>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6"/>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6"/>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6"/>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6"/>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6"/>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6"/>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6"/>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6"/>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6"/>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6"/>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6"/>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6"/>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6"/>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6"/>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6"/>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6"/>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6"/>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6"/>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6"/>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6"/>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6"/>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6"/>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6"/>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6"/>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6"/>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6"/>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6"/>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6"/>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6"/>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6"/>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6"/>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6"/>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6"/>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6"/>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6"/>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6"/>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6"/>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6"/>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6"/>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6"/>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6"/>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6"/>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6"/>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6"/>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6"/>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6"/>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6"/>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6"/>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6"/>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6"/>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6"/>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6"/>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6"/>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6"/>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6"/>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6"/>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6"/>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6"/>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6"/>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6"/>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6"/>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6"/>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6"/>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6"/>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6"/>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6"/>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6"/>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6"/>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6"/>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6"/>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6"/>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6"/>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6"/>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6"/>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6"/>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6"/>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6"/>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6"/>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6"/>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6"/>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6"/>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6"/>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6"/>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6"/>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6"/>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6"/>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6"/>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6"/>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6"/>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6"/>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6"/>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6"/>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6"/>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6"/>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6"/>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6"/>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6"/>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6"/>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6"/>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6"/>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6"/>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6"/>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6"/>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6"/>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6"/>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6"/>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6"/>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6"/>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6"/>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6"/>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6"/>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6"/>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6"/>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6"/>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6"/>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6"/>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6"/>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6"/>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6"/>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6"/>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6"/>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6"/>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6"/>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6"/>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6"/>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6"/>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6"/>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6"/>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6"/>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6"/>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6"/>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6"/>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6"/>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6"/>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6"/>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6"/>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6"/>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6"/>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6"/>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6"/>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6"/>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6"/>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6"/>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6"/>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6"/>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6"/>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6"/>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6"/>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6"/>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6"/>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6"/>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6"/>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6"/>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6"/>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6"/>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6"/>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6"/>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6"/>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6"/>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6"/>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6"/>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6"/>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6"/>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6"/>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6"/>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6"/>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6"/>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6"/>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6"/>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6"/>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6"/>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6"/>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6"/>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6"/>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6"/>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6"/>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6"/>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6"/>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6"/>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6"/>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6"/>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6"/>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6"/>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6"/>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6"/>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6"/>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6"/>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6"/>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6"/>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6"/>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6"/>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6"/>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6"/>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6"/>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6"/>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6"/>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6"/>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6"/>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6"/>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6"/>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6"/>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6"/>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6"/>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6"/>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6"/>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6"/>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6"/>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6"/>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6"/>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6"/>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6"/>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6"/>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6"/>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6"/>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6"/>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6"/>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6"/>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6"/>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6"/>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6"/>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6"/>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6"/>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6"/>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6"/>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6"/>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6"/>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6"/>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6"/>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6"/>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6"/>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6"/>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6"/>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6"/>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6"/>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6"/>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6"/>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6"/>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6"/>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6"/>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6"/>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6"/>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6"/>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6"/>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6"/>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6"/>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6"/>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6"/>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6"/>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6"/>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6"/>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6"/>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6"/>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6"/>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6"/>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6"/>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6"/>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6"/>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6"/>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6"/>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6"/>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6"/>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6"/>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6"/>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6"/>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6"/>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6"/>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6"/>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6"/>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6"/>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6"/>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6"/>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6"/>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6"/>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6"/>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6"/>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6"/>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6"/>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6"/>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6"/>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6"/>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6"/>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6"/>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6"/>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6"/>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6"/>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6"/>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6"/>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6"/>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6"/>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6"/>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6"/>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6"/>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6"/>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6"/>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6"/>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6"/>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6"/>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6"/>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6"/>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6"/>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6"/>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6"/>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6"/>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6"/>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6"/>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6"/>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6"/>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6"/>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6"/>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6"/>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6"/>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6"/>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6"/>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6"/>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6"/>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6"/>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6"/>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6"/>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6"/>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6"/>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6"/>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6"/>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6"/>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6"/>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6"/>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6"/>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6"/>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6"/>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6"/>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6"/>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6"/>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6"/>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6"/>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6"/>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6"/>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6"/>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6"/>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6"/>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6"/>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6"/>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6"/>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6"/>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6"/>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6"/>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6"/>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6"/>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6"/>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6"/>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6"/>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6"/>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6"/>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6"/>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6"/>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6"/>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6"/>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6"/>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6"/>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6"/>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6"/>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6"/>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6"/>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6"/>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6"/>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6"/>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6"/>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6"/>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6"/>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6"/>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6"/>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6"/>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6"/>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6"/>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6"/>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6"/>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6"/>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6"/>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6"/>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6"/>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6"/>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6"/>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6"/>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6"/>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6"/>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6"/>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6"/>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6"/>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6"/>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6"/>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6"/>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6"/>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6"/>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6"/>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6"/>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6"/>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6"/>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6"/>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6"/>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6"/>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6"/>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6"/>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6"/>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6"/>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72" name="Google Shape;5872;p16"/>
          <p:cNvSpPr/>
          <p:nvPr/>
        </p:nvSpPr>
        <p:spPr>
          <a:xfrm>
            <a:off x="-13350" y="1275750"/>
            <a:ext cx="9170700" cy="259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6"/>
          <p:cNvSpPr txBox="1"/>
          <p:nvPr>
            <p:ph type="title"/>
          </p:nvPr>
        </p:nvSpPr>
        <p:spPr>
          <a:xfrm>
            <a:off x="2622900" y="2942760"/>
            <a:ext cx="3898200" cy="33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Poppins"/>
              <a:buNone/>
              <a:defRPr sz="1400">
                <a:solidFill>
                  <a:schemeClr val="lt1"/>
                </a:solidFill>
                <a:latin typeface="Poppins"/>
                <a:ea typeface="Poppins"/>
                <a:cs typeface="Poppins"/>
                <a:sym typeface="Poppins"/>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74" name="Google Shape;5874;p16"/>
          <p:cNvSpPr txBox="1"/>
          <p:nvPr>
            <p:ph idx="1" type="subTitle"/>
          </p:nvPr>
        </p:nvSpPr>
        <p:spPr>
          <a:xfrm>
            <a:off x="1836750" y="1863848"/>
            <a:ext cx="5470500" cy="99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oppins ExtraBold"/>
              <a:buNone/>
              <a:defRPr sz="1800">
                <a:solidFill>
                  <a:schemeClr val="lt1"/>
                </a:solidFill>
                <a:latin typeface="Poppins ExtraBold"/>
                <a:ea typeface="Poppins ExtraBold"/>
                <a:cs typeface="Poppins ExtraBold"/>
                <a:sym typeface="Poppins ExtraBold"/>
              </a:defRPr>
            </a:lvl1pPr>
            <a:lvl2pPr lvl="1"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spTree>
      <p:nvGrpSpPr>
        <p:cNvPr id="5875" name="Shape 5875"/>
        <p:cNvGrpSpPr/>
        <p:nvPr/>
      </p:nvGrpSpPr>
      <p:grpSpPr>
        <a:xfrm>
          <a:off x="0" y="0"/>
          <a:ext cx="0" cy="0"/>
          <a:chOff x="0" y="0"/>
          <a:chExt cx="0" cy="0"/>
        </a:xfrm>
      </p:grpSpPr>
      <p:sp>
        <p:nvSpPr>
          <p:cNvPr id="5876" name="Google Shape;5876;p17"/>
          <p:cNvSpPr txBox="1"/>
          <p:nvPr>
            <p:ph type="title"/>
          </p:nvPr>
        </p:nvSpPr>
        <p:spPr>
          <a:xfrm>
            <a:off x="5563500" y="2355825"/>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77" name="Google Shape;5877;p17"/>
          <p:cNvSpPr txBox="1"/>
          <p:nvPr>
            <p:ph idx="1" type="body"/>
          </p:nvPr>
        </p:nvSpPr>
        <p:spPr>
          <a:xfrm>
            <a:off x="5563500" y="3189825"/>
            <a:ext cx="2808000" cy="123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spTree>
      <p:nvGrpSpPr>
        <p:cNvPr id="5878" name="Shape 5878"/>
        <p:cNvGrpSpPr/>
        <p:nvPr/>
      </p:nvGrpSpPr>
      <p:grpSpPr>
        <a:xfrm>
          <a:off x="0" y="0"/>
          <a:ext cx="0" cy="0"/>
          <a:chOff x="0" y="0"/>
          <a:chExt cx="0" cy="0"/>
        </a:xfrm>
      </p:grpSpPr>
      <p:sp>
        <p:nvSpPr>
          <p:cNvPr id="5879" name="Google Shape;5879;p18"/>
          <p:cNvSpPr txBox="1"/>
          <p:nvPr>
            <p:ph type="title"/>
          </p:nvPr>
        </p:nvSpPr>
        <p:spPr>
          <a:xfrm>
            <a:off x="762900" y="2355825"/>
            <a:ext cx="28080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80" name="Google Shape;5880;p18"/>
          <p:cNvSpPr txBox="1"/>
          <p:nvPr>
            <p:ph idx="1" type="body"/>
          </p:nvPr>
        </p:nvSpPr>
        <p:spPr>
          <a:xfrm>
            <a:off x="762900" y="3189825"/>
            <a:ext cx="2808000" cy="12303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ONE_COLUMN_TEXT_2">
    <p:spTree>
      <p:nvGrpSpPr>
        <p:cNvPr id="5881" name="Shape 5881"/>
        <p:cNvGrpSpPr/>
        <p:nvPr/>
      </p:nvGrpSpPr>
      <p:grpSpPr>
        <a:xfrm>
          <a:off x="0" y="0"/>
          <a:ext cx="0" cy="0"/>
          <a:chOff x="0" y="0"/>
          <a:chExt cx="0" cy="0"/>
        </a:xfrm>
      </p:grpSpPr>
      <p:sp>
        <p:nvSpPr>
          <p:cNvPr id="5882" name="Google Shape;5882;p19"/>
          <p:cNvSpPr txBox="1"/>
          <p:nvPr>
            <p:ph type="title"/>
          </p:nvPr>
        </p:nvSpPr>
        <p:spPr>
          <a:xfrm>
            <a:off x="98727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3" name="Google Shape;5883;p19"/>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84" name="Google Shape;5884;p19"/>
          <p:cNvSpPr txBox="1"/>
          <p:nvPr>
            <p:ph idx="1" type="subTitle"/>
          </p:nvPr>
        </p:nvSpPr>
        <p:spPr>
          <a:xfrm>
            <a:off x="98727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5" name="Google Shape;5885;p19"/>
          <p:cNvSpPr txBox="1"/>
          <p:nvPr>
            <p:ph idx="3" type="title"/>
          </p:nvPr>
        </p:nvSpPr>
        <p:spPr>
          <a:xfrm>
            <a:off x="3590850"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6" name="Google Shape;5886;p19"/>
          <p:cNvSpPr txBox="1"/>
          <p:nvPr>
            <p:ph idx="4" type="subTitle"/>
          </p:nvPr>
        </p:nvSpPr>
        <p:spPr>
          <a:xfrm>
            <a:off x="3590850"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7" name="Google Shape;5887;p19"/>
          <p:cNvSpPr txBox="1"/>
          <p:nvPr>
            <p:ph idx="5" type="title"/>
          </p:nvPr>
        </p:nvSpPr>
        <p:spPr>
          <a:xfrm>
            <a:off x="619442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8" name="Google Shape;5888;p19"/>
          <p:cNvSpPr txBox="1"/>
          <p:nvPr>
            <p:ph idx="6" type="subTitle"/>
          </p:nvPr>
        </p:nvSpPr>
        <p:spPr>
          <a:xfrm>
            <a:off x="619442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9" name="Google Shape;5889;p19"/>
          <p:cNvSpPr/>
          <p:nvPr/>
        </p:nvSpPr>
        <p:spPr>
          <a:xfrm>
            <a:off x="1016400" y="4158216"/>
            <a:ext cx="8127600" cy="22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19"/>
          <p:cNvGrpSpPr/>
          <p:nvPr/>
        </p:nvGrpSpPr>
        <p:grpSpPr>
          <a:xfrm rot="5400000">
            <a:off x="1867712" y="3618267"/>
            <a:ext cx="349968" cy="2052568"/>
            <a:chOff x="1037125" y="2236325"/>
            <a:chExt cx="149100" cy="874475"/>
          </a:xfrm>
        </p:grpSpPr>
        <p:sp>
          <p:nvSpPr>
            <p:cNvPr id="5891" name="Google Shape;5891;p1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19"/>
          <p:cNvGrpSpPr/>
          <p:nvPr/>
        </p:nvGrpSpPr>
        <p:grpSpPr>
          <a:xfrm rot="1396384">
            <a:off x="8222288" y="-600066"/>
            <a:ext cx="1908331" cy="2002239"/>
            <a:chOff x="1978188" y="2669545"/>
            <a:chExt cx="1908398" cy="2002309"/>
          </a:xfrm>
        </p:grpSpPr>
        <p:sp>
          <p:nvSpPr>
            <p:cNvPr id="5928" name="Google Shape;5928;p19"/>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9"/>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2_1">
    <p:spTree>
      <p:nvGrpSpPr>
        <p:cNvPr id="5930" name="Shape 5930"/>
        <p:cNvGrpSpPr/>
        <p:nvPr/>
      </p:nvGrpSpPr>
      <p:grpSpPr>
        <a:xfrm>
          <a:off x="0" y="0"/>
          <a:ext cx="0" cy="0"/>
          <a:chOff x="0" y="0"/>
          <a:chExt cx="0" cy="0"/>
        </a:xfrm>
      </p:grpSpPr>
      <p:sp>
        <p:nvSpPr>
          <p:cNvPr id="5931" name="Google Shape;5931;p20"/>
          <p:cNvSpPr txBox="1"/>
          <p:nvPr>
            <p:ph type="title"/>
          </p:nvPr>
        </p:nvSpPr>
        <p:spPr>
          <a:xfrm>
            <a:off x="5450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2" name="Google Shape;5932;p20"/>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33" name="Google Shape;5933;p20"/>
          <p:cNvSpPr txBox="1"/>
          <p:nvPr>
            <p:ph idx="1" type="subTitle"/>
          </p:nvPr>
        </p:nvSpPr>
        <p:spPr>
          <a:xfrm>
            <a:off x="5450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4" name="Google Shape;5934;p20"/>
          <p:cNvSpPr txBox="1"/>
          <p:nvPr>
            <p:ph idx="3" type="title"/>
          </p:nvPr>
        </p:nvSpPr>
        <p:spPr>
          <a:xfrm>
            <a:off x="262169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5" name="Google Shape;5935;p20"/>
          <p:cNvSpPr txBox="1"/>
          <p:nvPr>
            <p:ph idx="4" type="subTitle"/>
          </p:nvPr>
        </p:nvSpPr>
        <p:spPr>
          <a:xfrm>
            <a:off x="262169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6" name="Google Shape;5936;p20"/>
          <p:cNvSpPr txBox="1"/>
          <p:nvPr>
            <p:ph idx="5" type="title"/>
          </p:nvPr>
        </p:nvSpPr>
        <p:spPr>
          <a:xfrm>
            <a:off x="469833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7" name="Google Shape;5937;p20"/>
          <p:cNvSpPr txBox="1"/>
          <p:nvPr>
            <p:ph idx="6" type="subTitle"/>
          </p:nvPr>
        </p:nvSpPr>
        <p:spPr>
          <a:xfrm>
            <a:off x="469833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938" name="Google Shape;5938;p20"/>
          <p:cNvGrpSpPr/>
          <p:nvPr/>
        </p:nvGrpSpPr>
        <p:grpSpPr>
          <a:xfrm rot="5400000">
            <a:off x="7942737" y="3821317"/>
            <a:ext cx="349968" cy="2052568"/>
            <a:chOff x="1037125" y="2236325"/>
            <a:chExt cx="149100" cy="874475"/>
          </a:xfrm>
        </p:grpSpPr>
        <p:sp>
          <p:nvSpPr>
            <p:cNvPr id="5939" name="Google Shape;5939;p2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20"/>
          <p:cNvGrpSpPr/>
          <p:nvPr/>
        </p:nvGrpSpPr>
        <p:grpSpPr>
          <a:xfrm rot="1396384">
            <a:off x="-352462" y="-106016"/>
            <a:ext cx="1908331" cy="2002239"/>
            <a:chOff x="1978188" y="2669545"/>
            <a:chExt cx="1908398" cy="2002309"/>
          </a:xfrm>
        </p:grpSpPr>
        <p:sp>
          <p:nvSpPr>
            <p:cNvPr id="5976" name="Google Shape;5976;p20"/>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0"/>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20"/>
          <p:cNvSpPr txBox="1"/>
          <p:nvPr>
            <p:ph idx="7" type="title"/>
          </p:nvPr>
        </p:nvSpPr>
        <p:spPr>
          <a:xfrm>
            <a:off x="67749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79" name="Google Shape;5979;p20"/>
          <p:cNvSpPr txBox="1"/>
          <p:nvPr>
            <p:ph idx="8" type="subTitle"/>
          </p:nvPr>
        </p:nvSpPr>
        <p:spPr>
          <a:xfrm>
            <a:off x="67749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2539" name="Shape 2539"/>
        <p:cNvGrpSpPr/>
        <p:nvPr/>
      </p:nvGrpSpPr>
      <p:grpSpPr>
        <a:xfrm>
          <a:off x="0" y="0"/>
          <a:ext cx="0" cy="0"/>
          <a:chOff x="0" y="0"/>
          <a:chExt cx="0" cy="0"/>
        </a:xfrm>
      </p:grpSpPr>
      <p:sp>
        <p:nvSpPr>
          <p:cNvPr id="2540" name="Google Shape;2540;p3"/>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rtl="0" algn="ctr">
              <a:spcBef>
                <a:spcPts val="0"/>
              </a:spcBef>
              <a:spcAft>
                <a:spcPts val="0"/>
              </a:spcAft>
              <a:buClr>
                <a:schemeClr val="accent4"/>
              </a:buClr>
              <a:buSzPts val="5200"/>
              <a:buNone/>
              <a:defRPr sz="5200">
                <a:solidFill>
                  <a:schemeClr val="accent4"/>
                </a:solidFill>
              </a:defRPr>
            </a:lvl2pPr>
            <a:lvl3pPr lvl="2" rtl="0" algn="ctr">
              <a:spcBef>
                <a:spcPts val="0"/>
              </a:spcBef>
              <a:spcAft>
                <a:spcPts val="0"/>
              </a:spcAft>
              <a:buClr>
                <a:schemeClr val="accent4"/>
              </a:buClr>
              <a:buSzPts val="5200"/>
              <a:buNone/>
              <a:defRPr sz="5200">
                <a:solidFill>
                  <a:schemeClr val="accent4"/>
                </a:solidFill>
              </a:defRPr>
            </a:lvl3pPr>
            <a:lvl4pPr lvl="3" rtl="0" algn="ctr">
              <a:spcBef>
                <a:spcPts val="0"/>
              </a:spcBef>
              <a:spcAft>
                <a:spcPts val="0"/>
              </a:spcAft>
              <a:buClr>
                <a:schemeClr val="accent4"/>
              </a:buClr>
              <a:buSzPts val="5200"/>
              <a:buNone/>
              <a:defRPr sz="5200">
                <a:solidFill>
                  <a:schemeClr val="accent4"/>
                </a:solidFill>
              </a:defRPr>
            </a:lvl4pPr>
            <a:lvl5pPr lvl="4" rtl="0" algn="ctr">
              <a:spcBef>
                <a:spcPts val="0"/>
              </a:spcBef>
              <a:spcAft>
                <a:spcPts val="0"/>
              </a:spcAft>
              <a:buClr>
                <a:schemeClr val="accent4"/>
              </a:buClr>
              <a:buSzPts val="5200"/>
              <a:buNone/>
              <a:defRPr sz="5200">
                <a:solidFill>
                  <a:schemeClr val="accent4"/>
                </a:solidFill>
              </a:defRPr>
            </a:lvl5pPr>
            <a:lvl6pPr lvl="5" rtl="0" algn="ctr">
              <a:spcBef>
                <a:spcPts val="0"/>
              </a:spcBef>
              <a:spcAft>
                <a:spcPts val="0"/>
              </a:spcAft>
              <a:buClr>
                <a:schemeClr val="accent4"/>
              </a:buClr>
              <a:buSzPts val="5200"/>
              <a:buNone/>
              <a:defRPr sz="5200">
                <a:solidFill>
                  <a:schemeClr val="accent4"/>
                </a:solidFill>
              </a:defRPr>
            </a:lvl6pPr>
            <a:lvl7pPr lvl="6" rtl="0" algn="ctr">
              <a:spcBef>
                <a:spcPts val="0"/>
              </a:spcBef>
              <a:spcAft>
                <a:spcPts val="0"/>
              </a:spcAft>
              <a:buClr>
                <a:schemeClr val="accent4"/>
              </a:buClr>
              <a:buSzPts val="5200"/>
              <a:buNone/>
              <a:defRPr sz="5200">
                <a:solidFill>
                  <a:schemeClr val="accent4"/>
                </a:solidFill>
              </a:defRPr>
            </a:lvl7pPr>
            <a:lvl8pPr lvl="7" rtl="0" algn="ctr">
              <a:spcBef>
                <a:spcPts val="0"/>
              </a:spcBef>
              <a:spcAft>
                <a:spcPts val="0"/>
              </a:spcAft>
              <a:buClr>
                <a:schemeClr val="accent4"/>
              </a:buClr>
              <a:buSzPts val="5200"/>
              <a:buNone/>
              <a:defRPr sz="5200">
                <a:solidFill>
                  <a:schemeClr val="accent4"/>
                </a:solidFill>
              </a:defRPr>
            </a:lvl8pPr>
            <a:lvl9pPr lvl="8" rtl="0" algn="ctr">
              <a:spcBef>
                <a:spcPts val="0"/>
              </a:spcBef>
              <a:spcAft>
                <a:spcPts val="0"/>
              </a:spcAft>
              <a:buClr>
                <a:schemeClr val="accent4"/>
              </a:buClr>
              <a:buSzPts val="5200"/>
              <a:buNone/>
              <a:defRPr sz="5200">
                <a:solidFill>
                  <a:schemeClr val="accent4"/>
                </a:solidFill>
              </a:defRPr>
            </a:lvl9pPr>
          </a:lstStyle>
          <a:p/>
        </p:txBody>
      </p:sp>
      <p:sp>
        <p:nvSpPr>
          <p:cNvPr id="2541" name="Google Shape;2541;p3"/>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1">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42" name="Google Shape;2542;p3"/>
          <p:cNvSpPr txBox="1"/>
          <p:nvPr>
            <p:ph hasCustomPrompt="1" idx="2" type="title"/>
          </p:nvPr>
        </p:nvSpPr>
        <p:spPr>
          <a:xfrm>
            <a:off x="5635325" y="1427475"/>
            <a:ext cx="1715400" cy="70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6000"/>
              <a:buNone/>
              <a:defRPr sz="6000">
                <a:solidFill>
                  <a:schemeClr val="accent1"/>
                </a:solidFill>
              </a:defRPr>
            </a:lvl1pPr>
            <a:lvl2pPr lvl="1" rtl="0" algn="r">
              <a:spcBef>
                <a:spcPts val="0"/>
              </a:spcBef>
              <a:spcAft>
                <a:spcPts val="0"/>
              </a:spcAft>
              <a:buClr>
                <a:schemeClr val="accent1"/>
              </a:buClr>
              <a:buSzPts val="6000"/>
              <a:buNone/>
              <a:defRPr sz="6000">
                <a:solidFill>
                  <a:schemeClr val="accent1"/>
                </a:solidFill>
              </a:defRPr>
            </a:lvl2pPr>
            <a:lvl3pPr lvl="2" rtl="0" algn="r">
              <a:spcBef>
                <a:spcPts val="0"/>
              </a:spcBef>
              <a:spcAft>
                <a:spcPts val="0"/>
              </a:spcAft>
              <a:buClr>
                <a:schemeClr val="accent1"/>
              </a:buClr>
              <a:buSzPts val="6000"/>
              <a:buNone/>
              <a:defRPr sz="6000">
                <a:solidFill>
                  <a:schemeClr val="accent1"/>
                </a:solidFill>
              </a:defRPr>
            </a:lvl3pPr>
            <a:lvl4pPr lvl="3" rtl="0" algn="r">
              <a:spcBef>
                <a:spcPts val="0"/>
              </a:spcBef>
              <a:spcAft>
                <a:spcPts val="0"/>
              </a:spcAft>
              <a:buClr>
                <a:schemeClr val="accent1"/>
              </a:buClr>
              <a:buSzPts val="6000"/>
              <a:buNone/>
              <a:defRPr sz="6000">
                <a:solidFill>
                  <a:schemeClr val="accent1"/>
                </a:solidFill>
              </a:defRPr>
            </a:lvl4pPr>
            <a:lvl5pPr lvl="4" rtl="0" algn="r">
              <a:spcBef>
                <a:spcPts val="0"/>
              </a:spcBef>
              <a:spcAft>
                <a:spcPts val="0"/>
              </a:spcAft>
              <a:buClr>
                <a:schemeClr val="accent1"/>
              </a:buClr>
              <a:buSzPts val="6000"/>
              <a:buNone/>
              <a:defRPr sz="6000">
                <a:solidFill>
                  <a:schemeClr val="accent1"/>
                </a:solidFill>
              </a:defRPr>
            </a:lvl5pPr>
            <a:lvl6pPr lvl="5" rtl="0" algn="r">
              <a:spcBef>
                <a:spcPts val="0"/>
              </a:spcBef>
              <a:spcAft>
                <a:spcPts val="0"/>
              </a:spcAft>
              <a:buClr>
                <a:schemeClr val="accent1"/>
              </a:buClr>
              <a:buSzPts val="6000"/>
              <a:buNone/>
              <a:defRPr sz="6000">
                <a:solidFill>
                  <a:schemeClr val="accent1"/>
                </a:solidFill>
              </a:defRPr>
            </a:lvl6pPr>
            <a:lvl7pPr lvl="6" rtl="0" algn="r">
              <a:spcBef>
                <a:spcPts val="0"/>
              </a:spcBef>
              <a:spcAft>
                <a:spcPts val="0"/>
              </a:spcAft>
              <a:buClr>
                <a:schemeClr val="accent1"/>
              </a:buClr>
              <a:buSzPts val="6000"/>
              <a:buNone/>
              <a:defRPr sz="6000">
                <a:solidFill>
                  <a:schemeClr val="accent1"/>
                </a:solidFill>
              </a:defRPr>
            </a:lvl7pPr>
            <a:lvl8pPr lvl="7" rtl="0" algn="r">
              <a:spcBef>
                <a:spcPts val="0"/>
              </a:spcBef>
              <a:spcAft>
                <a:spcPts val="0"/>
              </a:spcAft>
              <a:buClr>
                <a:schemeClr val="accent1"/>
              </a:buClr>
              <a:buSzPts val="6000"/>
              <a:buNone/>
              <a:defRPr sz="6000">
                <a:solidFill>
                  <a:schemeClr val="accent1"/>
                </a:solidFill>
              </a:defRPr>
            </a:lvl8pPr>
            <a:lvl9pPr lvl="8" rtl="0" algn="r">
              <a:spcBef>
                <a:spcPts val="0"/>
              </a:spcBef>
              <a:spcAft>
                <a:spcPts val="0"/>
              </a:spcAft>
              <a:buClr>
                <a:schemeClr val="accent1"/>
              </a:buClr>
              <a:buSzPts val="6000"/>
              <a:buNone/>
              <a:defRPr sz="6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5980" name="Shape 5980"/>
        <p:cNvGrpSpPr/>
        <p:nvPr/>
      </p:nvGrpSpPr>
      <p:grpSpPr>
        <a:xfrm>
          <a:off x="0" y="0"/>
          <a:ext cx="0" cy="0"/>
          <a:chOff x="0" y="0"/>
          <a:chExt cx="0" cy="0"/>
        </a:xfrm>
      </p:grpSpPr>
      <p:sp>
        <p:nvSpPr>
          <p:cNvPr id="5981" name="Google Shape;5981;p21"/>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82" name="Google Shape;5982;p21"/>
          <p:cNvSpPr/>
          <p:nvPr/>
        </p:nvSpPr>
        <p:spPr>
          <a:xfrm>
            <a:off x="-12850" y="-19625"/>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1"/>
          <p:cNvSpPr/>
          <p:nvPr/>
        </p:nvSpPr>
        <p:spPr>
          <a:xfrm>
            <a:off x="8070550" y="-9750"/>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1"/>
          <p:cNvSpPr/>
          <p:nvPr/>
        </p:nvSpPr>
        <p:spPr>
          <a:xfrm rot="10800000">
            <a:off x="-5810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1"/>
          <p:cNvSpPr/>
          <p:nvPr/>
        </p:nvSpPr>
        <p:spPr>
          <a:xfrm rot="10800000">
            <a:off x="2719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21"/>
          <p:cNvGrpSpPr/>
          <p:nvPr/>
        </p:nvGrpSpPr>
        <p:grpSpPr>
          <a:xfrm rot="10800000">
            <a:off x="917904" y="2836990"/>
            <a:ext cx="274836" cy="1611920"/>
            <a:chOff x="4769975" y="2151700"/>
            <a:chExt cx="149100" cy="874475"/>
          </a:xfrm>
        </p:grpSpPr>
        <p:sp>
          <p:nvSpPr>
            <p:cNvPr id="5987" name="Google Shape;5987;p21"/>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1"/>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1"/>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1"/>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1"/>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1"/>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1"/>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1"/>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1"/>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1"/>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1"/>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1"/>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1"/>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1"/>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1"/>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1"/>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1"/>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1"/>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1"/>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1"/>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1"/>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1"/>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1"/>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1"/>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1"/>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1"/>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1"/>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1"/>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1"/>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1"/>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1"/>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1"/>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1"/>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21"/>
          <p:cNvGrpSpPr/>
          <p:nvPr/>
        </p:nvGrpSpPr>
        <p:grpSpPr>
          <a:xfrm rot="10800000">
            <a:off x="-581103" y="2160074"/>
            <a:ext cx="1299260" cy="1296418"/>
            <a:chOff x="6378300" y="2596400"/>
            <a:chExt cx="754375" cy="752725"/>
          </a:xfrm>
        </p:grpSpPr>
        <p:sp>
          <p:nvSpPr>
            <p:cNvPr id="6021" name="Google Shape;6021;p21"/>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1"/>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1"/>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1"/>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1"/>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1"/>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1"/>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1"/>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1"/>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1"/>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1"/>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1"/>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1"/>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1"/>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1"/>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1"/>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1"/>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1"/>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1"/>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1"/>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1"/>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1"/>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1"/>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1"/>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1"/>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1"/>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1"/>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1"/>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1"/>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1"/>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1"/>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1"/>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1"/>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1"/>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1"/>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1"/>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1"/>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1"/>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1"/>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1"/>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1"/>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1"/>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1"/>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1"/>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1"/>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1"/>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1"/>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1"/>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1"/>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1"/>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1"/>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1"/>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1"/>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1"/>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1"/>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1"/>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1"/>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1"/>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1"/>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1"/>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1"/>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1"/>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1"/>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1"/>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1"/>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1"/>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1"/>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1"/>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1"/>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1"/>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1"/>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1"/>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1"/>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1"/>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1"/>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1"/>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1"/>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1"/>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1"/>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1"/>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1"/>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1"/>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1"/>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1"/>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1"/>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1"/>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1"/>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1"/>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1"/>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1"/>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1"/>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1"/>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1"/>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1"/>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1"/>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1"/>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1"/>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1"/>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1"/>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1"/>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1"/>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1"/>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1"/>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1"/>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1"/>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1"/>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1"/>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1"/>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1"/>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1"/>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1"/>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1"/>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1"/>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1"/>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1"/>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1"/>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1"/>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1"/>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1"/>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1"/>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1"/>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1"/>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1"/>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1"/>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1"/>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1"/>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1"/>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1"/>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1"/>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1"/>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1"/>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1"/>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1"/>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1"/>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1"/>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1"/>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1"/>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1"/>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1"/>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1"/>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1"/>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1"/>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1"/>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1"/>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1"/>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1"/>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1"/>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1"/>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1"/>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1"/>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1"/>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1"/>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1"/>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1"/>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1"/>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1"/>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1"/>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1"/>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1"/>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1"/>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1"/>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1"/>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1"/>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1"/>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1"/>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1"/>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1"/>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1"/>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1"/>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1"/>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1"/>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1"/>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1"/>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1"/>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1"/>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1"/>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1"/>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1"/>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1"/>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1"/>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1"/>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1"/>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21"/>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1"/>
          <p:cNvSpPr/>
          <p:nvPr/>
        </p:nvSpPr>
        <p:spPr>
          <a:xfrm>
            <a:off x="144947" y="28792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1"/>
          <p:cNvSpPr/>
          <p:nvPr/>
        </p:nvSpPr>
        <p:spPr>
          <a:xfrm>
            <a:off x="8368525" y="421628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1"/>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1"/>
          <p:cNvSpPr/>
          <p:nvPr/>
        </p:nvSpPr>
        <p:spPr>
          <a:xfrm>
            <a:off x="8797847" y="22717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8" name="Google Shape;6208;p21"/>
          <p:cNvGrpSpPr/>
          <p:nvPr/>
        </p:nvGrpSpPr>
        <p:grpSpPr>
          <a:xfrm>
            <a:off x="8245024" y="2271717"/>
            <a:ext cx="349968" cy="2052568"/>
            <a:chOff x="1037125" y="2236325"/>
            <a:chExt cx="149100" cy="874475"/>
          </a:xfrm>
        </p:grpSpPr>
        <p:sp>
          <p:nvSpPr>
            <p:cNvPr id="6209" name="Google Shape;6209;p2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21"/>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1"/>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21"/>
          <p:cNvGrpSpPr/>
          <p:nvPr/>
        </p:nvGrpSpPr>
        <p:grpSpPr>
          <a:xfrm>
            <a:off x="8471164" y="-89812"/>
            <a:ext cx="1236640" cy="1210852"/>
            <a:chOff x="236475" y="527300"/>
            <a:chExt cx="1124525" cy="1101075"/>
          </a:xfrm>
        </p:grpSpPr>
        <p:sp>
          <p:nvSpPr>
            <p:cNvPr id="6248" name="Google Shape;6248;p21"/>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1"/>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1"/>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1"/>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1"/>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1"/>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1"/>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1"/>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1"/>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1"/>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1"/>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1"/>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1"/>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1"/>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1"/>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1"/>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1"/>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1"/>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1"/>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1"/>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1"/>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1"/>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1"/>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1"/>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1"/>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1"/>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1"/>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1"/>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1"/>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1"/>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1"/>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1"/>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1"/>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1"/>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1"/>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1"/>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1"/>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1"/>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1"/>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1"/>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1"/>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1"/>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1"/>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1"/>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1"/>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1"/>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1"/>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1"/>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1"/>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1"/>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1"/>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1"/>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1"/>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1"/>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1"/>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1"/>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1"/>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1"/>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1"/>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1"/>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1"/>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1"/>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1"/>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1"/>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1"/>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1"/>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1"/>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1"/>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1"/>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1"/>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1"/>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1"/>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1"/>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1"/>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1"/>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1"/>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1"/>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1"/>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1"/>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1"/>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1"/>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1"/>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1"/>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1"/>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1"/>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1"/>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1"/>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1"/>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1"/>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1"/>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1"/>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1"/>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1"/>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1"/>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1"/>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1"/>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1"/>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1"/>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1"/>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1"/>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1"/>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1"/>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1"/>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1"/>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1"/>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1"/>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1"/>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1"/>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1"/>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1"/>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1"/>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1"/>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1"/>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1"/>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1"/>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1"/>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1"/>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1"/>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1"/>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1"/>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1"/>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1"/>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1"/>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1"/>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1"/>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1"/>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1"/>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1"/>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1"/>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1"/>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1"/>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1"/>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1"/>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1"/>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1"/>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1"/>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1"/>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1"/>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1"/>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1"/>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1"/>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1"/>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1"/>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1"/>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1"/>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1"/>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1"/>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1"/>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1"/>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1"/>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1"/>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1"/>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1"/>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1"/>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1"/>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1"/>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1"/>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1"/>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1"/>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1"/>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1"/>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1"/>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1"/>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1"/>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1"/>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1"/>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1"/>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1"/>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1"/>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1"/>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1"/>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1"/>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1"/>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1"/>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1"/>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1"/>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1"/>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1"/>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1"/>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1"/>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1"/>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1"/>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1"/>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1"/>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1"/>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1"/>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1"/>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1"/>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1"/>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1"/>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1"/>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1"/>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1"/>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1"/>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1"/>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1"/>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1"/>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1"/>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1"/>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1"/>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1"/>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1"/>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1"/>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1"/>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1"/>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1"/>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1"/>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1"/>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1"/>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1"/>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1"/>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1"/>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1"/>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1"/>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1"/>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1"/>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1"/>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1"/>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1"/>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1"/>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1"/>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1"/>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1"/>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1"/>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1"/>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1"/>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1"/>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1"/>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1"/>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1"/>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1"/>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1"/>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1"/>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1"/>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1"/>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1"/>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1"/>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1"/>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1"/>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1"/>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1"/>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1"/>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1"/>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1"/>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1"/>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1"/>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1"/>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1"/>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1"/>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1"/>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1"/>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1"/>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1"/>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1"/>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1"/>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1"/>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1"/>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1"/>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1"/>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1"/>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1"/>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1"/>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1"/>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1"/>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1"/>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1"/>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1"/>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1"/>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1"/>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1"/>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1"/>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1"/>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1"/>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1"/>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1"/>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1"/>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1"/>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1"/>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1"/>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1"/>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1"/>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1"/>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1"/>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1"/>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1"/>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1"/>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1"/>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1"/>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1"/>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1"/>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1"/>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1"/>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1"/>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1"/>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1"/>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1"/>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1"/>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1"/>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1"/>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1"/>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1"/>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1"/>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1"/>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1"/>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1"/>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1"/>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1"/>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1"/>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1"/>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1"/>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1"/>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1"/>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1"/>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1"/>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1"/>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1"/>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1"/>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1"/>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1"/>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1"/>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1"/>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1"/>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1"/>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1"/>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1"/>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1"/>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1"/>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1"/>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1"/>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1"/>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1"/>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1"/>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1"/>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1"/>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1"/>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1"/>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1"/>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1"/>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1"/>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1"/>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1"/>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1"/>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1"/>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1"/>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1"/>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1"/>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1"/>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1"/>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1"/>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1"/>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1"/>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1"/>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1"/>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1"/>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1"/>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1"/>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1"/>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1"/>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1"/>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1"/>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1"/>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1"/>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1"/>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1"/>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1"/>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1"/>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1"/>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1"/>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1"/>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1"/>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1"/>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1"/>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1"/>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1"/>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1"/>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1"/>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1"/>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1"/>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1"/>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1"/>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1"/>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1"/>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1"/>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1"/>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1"/>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1"/>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1"/>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1"/>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1"/>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1"/>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1"/>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1"/>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1"/>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1"/>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1"/>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1"/>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1"/>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1"/>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1"/>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1"/>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1"/>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1"/>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1"/>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1"/>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1"/>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1"/>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1"/>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1"/>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1"/>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1"/>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1"/>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1"/>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1"/>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1"/>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1"/>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1"/>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1"/>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1"/>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1"/>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1"/>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1"/>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1"/>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1"/>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1"/>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1"/>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1"/>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1"/>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1"/>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1"/>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1"/>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1"/>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1"/>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1"/>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1"/>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1"/>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1"/>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1"/>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1"/>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1"/>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1"/>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1"/>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1"/>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1"/>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1"/>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1"/>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1"/>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1"/>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1"/>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1"/>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1"/>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1"/>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1"/>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1"/>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1"/>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1"/>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1"/>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1"/>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1"/>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1"/>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1"/>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1"/>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1"/>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1"/>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1"/>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1"/>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1"/>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1"/>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1"/>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1"/>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1"/>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1"/>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1"/>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1"/>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1"/>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1"/>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1"/>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1"/>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1"/>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1"/>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1"/>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1"/>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1"/>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1"/>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1"/>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1"/>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1"/>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1"/>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1"/>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1"/>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1"/>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1"/>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1"/>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1"/>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1"/>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1"/>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1"/>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1"/>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1"/>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1"/>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1"/>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1"/>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1"/>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1"/>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1"/>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1"/>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1"/>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1"/>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1"/>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1"/>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1"/>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1"/>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1"/>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1"/>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1"/>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1"/>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1"/>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1"/>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1"/>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1"/>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1"/>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1"/>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1"/>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1"/>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1"/>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1"/>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1"/>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1"/>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1"/>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1"/>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1"/>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1"/>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1"/>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1"/>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1"/>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1"/>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1"/>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1"/>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1"/>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1"/>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1"/>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1"/>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1"/>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1"/>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1"/>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1"/>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1"/>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1"/>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1"/>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1"/>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1"/>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1"/>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1"/>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1"/>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1"/>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1"/>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1"/>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1"/>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1"/>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1"/>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1"/>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1"/>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1"/>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1"/>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1"/>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1"/>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1"/>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1"/>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1"/>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1"/>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1"/>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1"/>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1"/>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1"/>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1"/>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1"/>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1"/>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1"/>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1"/>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1"/>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1"/>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1"/>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1"/>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1"/>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1"/>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1"/>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1"/>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1"/>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1"/>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1"/>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1"/>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1"/>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1"/>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1"/>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1"/>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1"/>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1"/>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1"/>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1"/>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1"/>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1"/>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1"/>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1"/>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1"/>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1"/>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1"/>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1"/>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1"/>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1"/>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1"/>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1"/>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1"/>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1"/>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1"/>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1"/>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1"/>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1"/>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1"/>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1"/>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1"/>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1"/>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1"/>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1"/>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1"/>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1"/>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1"/>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1"/>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1"/>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1"/>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1"/>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1"/>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1"/>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1"/>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1"/>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1"/>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1"/>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1"/>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1"/>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1"/>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1"/>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1"/>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1"/>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1"/>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1"/>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1"/>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1"/>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1"/>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1"/>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1"/>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1"/>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1"/>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1"/>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1"/>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1"/>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1"/>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1"/>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1"/>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1"/>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1"/>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1"/>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1"/>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1"/>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1"/>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1"/>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1"/>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1"/>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1"/>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1"/>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1"/>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1"/>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1"/>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1"/>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1"/>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1"/>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1"/>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1"/>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1"/>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1"/>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1"/>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1"/>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1"/>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1"/>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1"/>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1"/>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1"/>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1"/>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1"/>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1"/>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1"/>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1"/>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1"/>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1"/>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1"/>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1"/>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1"/>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1"/>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1"/>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1"/>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1"/>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1"/>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1"/>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1"/>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1"/>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1"/>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1"/>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1"/>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1"/>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1"/>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1"/>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1"/>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1"/>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1"/>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1"/>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1"/>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1"/>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1"/>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1"/>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1"/>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1"/>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1"/>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1"/>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1"/>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1"/>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1"/>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1"/>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1"/>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1"/>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1"/>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1"/>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1"/>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1"/>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1"/>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1"/>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1"/>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1"/>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1_1">
    <p:spTree>
      <p:nvGrpSpPr>
        <p:cNvPr id="6982" name="Shape 6982"/>
        <p:cNvGrpSpPr/>
        <p:nvPr/>
      </p:nvGrpSpPr>
      <p:grpSpPr>
        <a:xfrm>
          <a:off x="0" y="0"/>
          <a:ext cx="0" cy="0"/>
          <a:chOff x="0" y="0"/>
          <a:chExt cx="0" cy="0"/>
        </a:xfrm>
      </p:grpSpPr>
      <p:sp>
        <p:nvSpPr>
          <p:cNvPr id="6983" name="Google Shape;6983;p22"/>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984" name="Google Shape;6984;p22"/>
          <p:cNvSpPr/>
          <p:nvPr/>
        </p:nvSpPr>
        <p:spPr>
          <a:xfrm>
            <a:off x="701250" y="1236900"/>
            <a:ext cx="7741500" cy="390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22"/>
          <p:cNvGrpSpPr/>
          <p:nvPr/>
        </p:nvGrpSpPr>
        <p:grpSpPr>
          <a:xfrm>
            <a:off x="753099" y="1283617"/>
            <a:ext cx="349968" cy="2052568"/>
            <a:chOff x="1037125" y="2236325"/>
            <a:chExt cx="149100" cy="874475"/>
          </a:xfrm>
        </p:grpSpPr>
        <p:sp>
          <p:nvSpPr>
            <p:cNvPr id="6986" name="Google Shape;6986;p2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1_1">
    <p:spTree>
      <p:nvGrpSpPr>
        <p:cNvPr id="7022" name="Shape 7022"/>
        <p:cNvGrpSpPr/>
        <p:nvPr/>
      </p:nvGrpSpPr>
      <p:grpSpPr>
        <a:xfrm>
          <a:off x="0" y="0"/>
          <a:ext cx="0" cy="0"/>
          <a:chOff x="0" y="0"/>
          <a:chExt cx="0" cy="0"/>
        </a:xfrm>
      </p:grpSpPr>
      <p:sp>
        <p:nvSpPr>
          <p:cNvPr id="7023" name="Google Shape;7023;p2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24" name="Google Shape;7024;p23"/>
          <p:cNvSpPr/>
          <p:nvPr/>
        </p:nvSpPr>
        <p:spPr>
          <a:xfrm>
            <a:off x="701250" y="1236900"/>
            <a:ext cx="7741500" cy="390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5" name="Google Shape;7025;p23"/>
          <p:cNvGrpSpPr/>
          <p:nvPr/>
        </p:nvGrpSpPr>
        <p:grpSpPr>
          <a:xfrm>
            <a:off x="8603299" y="1236892"/>
            <a:ext cx="349968" cy="2052568"/>
            <a:chOff x="1037125" y="2236325"/>
            <a:chExt cx="149100" cy="874475"/>
          </a:xfrm>
        </p:grpSpPr>
        <p:sp>
          <p:nvSpPr>
            <p:cNvPr id="7026" name="Google Shape;7026;p2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2_2">
    <p:spTree>
      <p:nvGrpSpPr>
        <p:cNvPr id="7062" name="Shape 7062"/>
        <p:cNvGrpSpPr/>
        <p:nvPr/>
      </p:nvGrpSpPr>
      <p:grpSpPr>
        <a:xfrm>
          <a:off x="0" y="0"/>
          <a:ext cx="0" cy="0"/>
          <a:chOff x="0" y="0"/>
          <a:chExt cx="0" cy="0"/>
        </a:xfrm>
      </p:grpSpPr>
      <p:sp>
        <p:nvSpPr>
          <p:cNvPr id="7063" name="Google Shape;7063;p24"/>
          <p:cNvSpPr txBox="1"/>
          <p:nvPr>
            <p:ph type="title"/>
          </p:nvPr>
        </p:nvSpPr>
        <p:spPr>
          <a:xfrm>
            <a:off x="98727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4" name="Google Shape;7064;p24"/>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65" name="Google Shape;7065;p24"/>
          <p:cNvSpPr txBox="1"/>
          <p:nvPr>
            <p:ph idx="1" type="subTitle"/>
          </p:nvPr>
        </p:nvSpPr>
        <p:spPr>
          <a:xfrm>
            <a:off x="98727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6" name="Google Shape;7066;p24"/>
          <p:cNvSpPr txBox="1"/>
          <p:nvPr>
            <p:ph idx="3" type="title"/>
          </p:nvPr>
        </p:nvSpPr>
        <p:spPr>
          <a:xfrm>
            <a:off x="3590850"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7" name="Google Shape;7067;p24"/>
          <p:cNvSpPr txBox="1"/>
          <p:nvPr>
            <p:ph idx="4" type="subTitle"/>
          </p:nvPr>
        </p:nvSpPr>
        <p:spPr>
          <a:xfrm>
            <a:off x="3590850"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8" name="Google Shape;7068;p24"/>
          <p:cNvSpPr txBox="1"/>
          <p:nvPr>
            <p:ph idx="5" type="title"/>
          </p:nvPr>
        </p:nvSpPr>
        <p:spPr>
          <a:xfrm>
            <a:off x="619442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9" name="Google Shape;7069;p24"/>
          <p:cNvSpPr txBox="1"/>
          <p:nvPr>
            <p:ph idx="6" type="subTitle"/>
          </p:nvPr>
        </p:nvSpPr>
        <p:spPr>
          <a:xfrm>
            <a:off x="619442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70" name="Google Shape;7070;p24"/>
          <p:cNvGrpSpPr/>
          <p:nvPr/>
        </p:nvGrpSpPr>
        <p:grpSpPr>
          <a:xfrm rot="1396384">
            <a:off x="-981862" y="-430891"/>
            <a:ext cx="1908331" cy="2002239"/>
            <a:chOff x="1978188" y="2669545"/>
            <a:chExt cx="1908398" cy="2002309"/>
          </a:xfrm>
        </p:grpSpPr>
        <p:sp>
          <p:nvSpPr>
            <p:cNvPr id="7071" name="Google Shape;7071;p24"/>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4"/>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3" name="Google Shape;7073;p24"/>
          <p:cNvSpPr txBox="1"/>
          <p:nvPr>
            <p:ph idx="7" type="title"/>
          </p:nvPr>
        </p:nvSpPr>
        <p:spPr>
          <a:xfrm>
            <a:off x="98727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4" name="Google Shape;7074;p24"/>
          <p:cNvSpPr txBox="1"/>
          <p:nvPr>
            <p:ph idx="8" type="subTitle"/>
          </p:nvPr>
        </p:nvSpPr>
        <p:spPr>
          <a:xfrm>
            <a:off x="98727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5" name="Google Shape;7075;p24"/>
          <p:cNvSpPr txBox="1"/>
          <p:nvPr>
            <p:ph idx="9" type="title"/>
          </p:nvPr>
        </p:nvSpPr>
        <p:spPr>
          <a:xfrm>
            <a:off x="3590850"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6" name="Google Shape;7076;p24"/>
          <p:cNvSpPr txBox="1"/>
          <p:nvPr>
            <p:ph idx="13" type="subTitle"/>
          </p:nvPr>
        </p:nvSpPr>
        <p:spPr>
          <a:xfrm>
            <a:off x="3590850"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7" name="Google Shape;7077;p24"/>
          <p:cNvSpPr txBox="1"/>
          <p:nvPr>
            <p:ph idx="14" type="title"/>
          </p:nvPr>
        </p:nvSpPr>
        <p:spPr>
          <a:xfrm>
            <a:off x="619442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8" name="Google Shape;7078;p24"/>
          <p:cNvSpPr txBox="1"/>
          <p:nvPr>
            <p:ph idx="15" type="subTitle"/>
          </p:nvPr>
        </p:nvSpPr>
        <p:spPr>
          <a:xfrm>
            <a:off x="619442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2_2_1">
    <p:spTree>
      <p:nvGrpSpPr>
        <p:cNvPr id="7079" name="Shape 7079"/>
        <p:cNvGrpSpPr/>
        <p:nvPr/>
      </p:nvGrpSpPr>
      <p:grpSpPr>
        <a:xfrm>
          <a:off x="0" y="0"/>
          <a:ext cx="0" cy="0"/>
          <a:chOff x="0" y="0"/>
          <a:chExt cx="0" cy="0"/>
        </a:xfrm>
      </p:grpSpPr>
      <p:sp>
        <p:nvSpPr>
          <p:cNvPr id="7080" name="Google Shape;7080;p2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81" name="Google Shape;7081;p25"/>
          <p:cNvSpPr txBox="1"/>
          <p:nvPr>
            <p:ph idx="2" type="title"/>
          </p:nvPr>
        </p:nvSpPr>
        <p:spPr>
          <a:xfrm>
            <a:off x="1436479"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2" name="Google Shape;7082;p25"/>
          <p:cNvSpPr txBox="1"/>
          <p:nvPr>
            <p:ph idx="1" type="subTitle"/>
          </p:nvPr>
        </p:nvSpPr>
        <p:spPr>
          <a:xfrm>
            <a:off x="1436474"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3" name="Google Shape;7083;p25"/>
          <p:cNvSpPr txBox="1"/>
          <p:nvPr>
            <p:ph idx="3" type="title"/>
          </p:nvPr>
        </p:nvSpPr>
        <p:spPr>
          <a:xfrm>
            <a:off x="5380437"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4" name="Google Shape;7084;p25"/>
          <p:cNvSpPr txBox="1"/>
          <p:nvPr>
            <p:ph idx="4" type="subTitle"/>
          </p:nvPr>
        </p:nvSpPr>
        <p:spPr>
          <a:xfrm>
            <a:off x="5380433"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85" name="Google Shape;7085;p25"/>
          <p:cNvGrpSpPr/>
          <p:nvPr/>
        </p:nvGrpSpPr>
        <p:grpSpPr>
          <a:xfrm>
            <a:off x="412974" y="675717"/>
            <a:ext cx="349968" cy="2052568"/>
            <a:chOff x="1037125" y="2236325"/>
            <a:chExt cx="149100" cy="874475"/>
          </a:xfrm>
        </p:grpSpPr>
        <p:sp>
          <p:nvSpPr>
            <p:cNvPr id="7086" name="Google Shape;7086;p2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25"/>
          <p:cNvSpPr/>
          <p:nvPr/>
        </p:nvSpPr>
        <p:spPr>
          <a:xfrm>
            <a:off x="-244675" y="396366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5"/>
          <p:cNvSpPr/>
          <p:nvPr/>
        </p:nvSpPr>
        <p:spPr>
          <a:xfrm>
            <a:off x="64722" y="284436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5"/>
          <p:cNvSpPr/>
          <p:nvPr/>
        </p:nvSpPr>
        <p:spPr>
          <a:xfrm rot="-5400000">
            <a:off x="8437842" y="383711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5"/>
          <p:cNvSpPr/>
          <p:nvPr/>
        </p:nvSpPr>
        <p:spPr>
          <a:xfrm rot="-5400000">
            <a:off x="8257050" y="321561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6" name="Google Shape;7126;p25"/>
          <p:cNvGrpSpPr/>
          <p:nvPr/>
        </p:nvGrpSpPr>
        <p:grpSpPr>
          <a:xfrm>
            <a:off x="8550205" y="438448"/>
            <a:ext cx="1136960" cy="1115243"/>
            <a:chOff x="5930025" y="3771375"/>
            <a:chExt cx="668800" cy="656025"/>
          </a:xfrm>
        </p:grpSpPr>
        <p:sp>
          <p:nvSpPr>
            <p:cNvPr id="7127" name="Google Shape;7127;p25"/>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5"/>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5"/>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5"/>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5"/>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5"/>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5"/>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5"/>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5"/>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5"/>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5"/>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5"/>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5"/>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5"/>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5"/>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5"/>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5"/>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5"/>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5"/>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5"/>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5"/>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5"/>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5"/>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5"/>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5"/>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5"/>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5"/>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5"/>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5"/>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5"/>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5"/>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5"/>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5"/>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5"/>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5"/>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5"/>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5"/>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5"/>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5"/>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5"/>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5"/>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5"/>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5"/>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5"/>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5"/>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5"/>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5"/>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5"/>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5"/>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5"/>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5"/>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5"/>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5"/>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5"/>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5"/>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5"/>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5"/>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5"/>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5"/>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5"/>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5"/>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5"/>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5"/>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5"/>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5"/>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5"/>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5"/>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5"/>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5"/>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5"/>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5"/>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5"/>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5"/>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5"/>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5"/>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5"/>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5"/>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5"/>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5"/>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5"/>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5"/>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5"/>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5"/>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5"/>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5"/>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5"/>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5"/>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5"/>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5"/>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5"/>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5"/>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5"/>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5"/>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5"/>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5"/>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5"/>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5"/>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5"/>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5"/>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5"/>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5"/>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5"/>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5"/>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5"/>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5"/>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5"/>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5"/>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5"/>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5"/>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5"/>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5"/>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5"/>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5"/>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5"/>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5"/>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5"/>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5"/>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5"/>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5"/>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5"/>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5"/>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5"/>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5"/>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5"/>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5"/>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5"/>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5"/>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5"/>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5"/>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5"/>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5"/>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5"/>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5"/>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5"/>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5"/>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5"/>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5"/>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5"/>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5"/>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5"/>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5"/>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5"/>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5"/>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5"/>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5"/>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5"/>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5"/>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5"/>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5"/>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5"/>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5"/>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5"/>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5"/>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5"/>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5"/>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5"/>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5"/>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5"/>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5"/>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5"/>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5"/>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5"/>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5"/>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5"/>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5"/>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5"/>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5"/>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5"/>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5"/>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5"/>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5"/>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5"/>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5"/>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5"/>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5"/>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5"/>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5"/>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5"/>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5"/>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5"/>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5"/>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5"/>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5"/>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5"/>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5"/>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5"/>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5"/>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5"/>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5"/>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5"/>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5"/>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5"/>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5"/>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5"/>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5"/>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5"/>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5"/>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5"/>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5"/>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5"/>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5"/>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5"/>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5"/>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5"/>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5"/>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5"/>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5"/>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5"/>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5"/>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5"/>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5"/>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5"/>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5"/>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5"/>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5"/>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5"/>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5"/>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5"/>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5"/>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5"/>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5"/>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5"/>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5"/>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5"/>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5"/>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5"/>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5"/>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5"/>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5"/>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5"/>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5"/>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5"/>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5"/>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5"/>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5"/>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5"/>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5"/>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5"/>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5"/>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5"/>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5"/>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5"/>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5"/>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5"/>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5"/>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5"/>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5"/>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5"/>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5"/>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5"/>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5"/>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5"/>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5"/>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5"/>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5"/>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5"/>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5"/>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5"/>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5"/>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5"/>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5"/>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5"/>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5"/>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5"/>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5"/>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5"/>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5"/>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5"/>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5"/>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5"/>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5"/>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5"/>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5"/>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5"/>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5"/>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5"/>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5"/>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5"/>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5"/>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5"/>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5"/>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5"/>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5"/>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5"/>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5"/>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5"/>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5"/>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5"/>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5"/>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5"/>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5"/>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5"/>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5"/>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5"/>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5"/>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5"/>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5"/>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5"/>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5"/>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5"/>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5"/>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5"/>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5"/>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5"/>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5"/>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5"/>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5"/>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5"/>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5"/>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5"/>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5"/>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5"/>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5"/>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5"/>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5"/>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5"/>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5"/>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5"/>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5"/>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5"/>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5"/>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5"/>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5"/>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5"/>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5"/>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5"/>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5"/>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5"/>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5"/>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5"/>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5"/>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5"/>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5"/>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5"/>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5"/>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5"/>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5"/>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5"/>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5"/>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5"/>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5"/>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5"/>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5"/>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5"/>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5"/>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5"/>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5"/>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5"/>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5"/>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5"/>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5"/>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5"/>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5"/>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5"/>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5"/>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5"/>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5"/>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5"/>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5"/>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5"/>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5"/>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5"/>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5"/>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5"/>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5"/>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5"/>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5"/>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5"/>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5"/>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5"/>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5"/>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5"/>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5"/>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5"/>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5"/>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5"/>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5"/>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5"/>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5"/>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5"/>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5"/>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5"/>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5"/>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5"/>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5"/>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5"/>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5"/>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5"/>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5"/>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5"/>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5"/>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5"/>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5"/>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5"/>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5"/>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5"/>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5"/>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5"/>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5"/>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5"/>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5"/>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5"/>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5"/>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5"/>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5"/>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5"/>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5"/>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5"/>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5"/>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5"/>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5"/>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5"/>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5"/>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5"/>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5"/>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5"/>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5"/>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5"/>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5"/>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5"/>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5"/>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5"/>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5"/>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5"/>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5"/>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5"/>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5"/>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5"/>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5"/>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5"/>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5"/>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5"/>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5"/>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5"/>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5"/>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5"/>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5"/>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5"/>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5"/>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5"/>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5"/>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5"/>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5"/>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5"/>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5"/>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5"/>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5"/>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5"/>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5"/>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5"/>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5"/>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5"/>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5"/>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5"/>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5"/>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5"/>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5"/>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5"/>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5"/>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5"/>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5"/>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5"/>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5"/>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5"/>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5"/>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5"/>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5"/>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5"/>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5"/>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5"/>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5"/>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5"/>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5"/>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5"/>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5"/>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5"/>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5"/>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5"/>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5"/>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5"/>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5"/>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5"/>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5"/>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5"/>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5"/>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5"/>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5"/>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5"/>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5"/>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5"/>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5"/>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5"/>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5"/>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5"/>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5"/>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5"/>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5"/>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5"/>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5"/>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5"/>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5"/>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5"/>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5"/>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5"/>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5"/>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5"/>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5"/>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5"/>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5"/>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5"/>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5"/>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5"/>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5"/>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5"/>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5"/>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5"/>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5"/>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5"/>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5"/>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5"/>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5"/>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5"/>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5"/>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5"/>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5"/>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5"/>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5"/>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5"/>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5"/>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5"/>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5"/>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5"/>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5"/>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5"/>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5"/>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5"/>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5"/>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5"/>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5"/>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5"/>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5"/>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5"/>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5"/>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5"/>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5"/>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5"/>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5"/>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5"/>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5"/>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5"/>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5"/>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5"/>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5"/>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5"/>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5"/>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5"/>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5"/>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5"/>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5"/>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5"/>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5"/>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5"/>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5"/>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5"/>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5"/>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5"/>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5"/>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5"/>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5"/>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5"/>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5"/>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5"/>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5"/>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5"/>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5"/>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5"/>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5"/>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5"/>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5"/>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5"/>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5"/>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5"/>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5"/>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5"/>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5"/>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5"/>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5"/>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5"/>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5"/>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5"/>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5"/>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5"/>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5"/>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5"/>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5"/>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5"/>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5"/>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5"/>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5"/>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5"/>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5"/>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5"/>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5"/>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5"/>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5"/>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5"/>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5"/>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25"/>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5"/>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5"/>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5"/>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5"/>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5"/>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5"/>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5"/>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5"/>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5"/>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5"/>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5"/>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5"/>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5"/>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5"/>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5"/>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5"/>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5"/>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5"/>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5"/>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5"/>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5"/>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5"/>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5"/>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5"/>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5"/>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5"/>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5"/>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5"/>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5"/>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5"/>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5"/>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5"/>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5"/>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5"/>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5"/>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5"/>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5"/>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5"/>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5"/>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5"/>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5"/>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5"/>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5"/>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5"/>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5"/>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5"/>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5"/>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5"/>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5"/>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5"/>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5"/>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5"/>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5"/>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5"/>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5"/>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5"/>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5"/>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5"/>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5"/>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5"/>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5"/>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5"/>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5"/>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5"/>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5"/>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5"/>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5"/>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5"/>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5"/>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5"/>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5"/>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5"/>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5"/>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5"/>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5"/>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5"/>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5"/>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5"/>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5"/>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5"/>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5"/>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5"/>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5"/>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5"/>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5"/>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5"/>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25"/>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25"/>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25"/>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25"/>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25"/>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25"/>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5"/>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5"/>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5"/>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5"/>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5"/>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5"/>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5"/>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5"/>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5"/>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5"/>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5"/>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5"/>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5"/>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5"/>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5"/>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25"/>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25"/>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25"/>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5"/>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5"/>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5"/>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5"/>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25"/>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25"/>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5"/>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5"/>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5"/>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5"/>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5"/>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5"/>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5"/>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5"/>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5"/>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5"/>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5"/>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5"/>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5"/>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ONE_COLUMN_TEXT_3">
    <p:spTree>
      <p:nvGrpSpPr>
        <p:cNvPr id="7864" name="Shape 7864"/>
        <p:cNvGrpSpPr/>
        <p:nvPr/>
      </p:nvGrpSpPr>
      <p:grpSpPr>
        <a:xfrm>
          <a:off x="0" y="0"/>
          <a:ext cx="0" cy="0"/>
          <a:chOff x="0" y="0"/>
          <a:chExt cx="0" cy="0"/>
        </a:xfrm>
      </p:grpSpPr>
      <p:sp>
        <p:nvSpPr>
          <p:cNvPr id="7865" name="Google Shape;7865;p26"/>
          <p:cNvSpPr txBox="1"/>
          <p:nvPr>
            <p:ph type="title"/>
          </p:nvPr>
        </p:nvSpPr>
        <p:spPr>
          <a:xfrm>
            <a:off x="5867050" y="16640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
        <p:nvSpPr>
          <p:cNvPr id="7866" name="Google Shape;7866;p26"/>
          <p:cNvSpPr txBox="1"/>
          <p:nvPr>
            <p:ph idx="1" type="body"/>
          </p:nvPr>
        </p:nvSpPr>
        <p:spPr>
          <a:xfrm>
            <a:off x="5867050" y="2498000"/>
            <a:ext cx="2345700" cy="1629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867" name="Google Shape;7867;p26"/>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68" name="Google Shape;7868;p26"/>
          <p:cNvSpPr/>
          <p:nvPr/>
        </p:nvSpPr>
        <p:spPr>
          <a:xfrm rot="10800000">
            <a:off x="-6572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6"/>
          <p:cNvSpPr/>
          <p:nvPr/>
        </p:nvSpPr>
        <p:spPr>
          <a:xfrm rot="10800000">
            <a:off x="-4900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0" name="Google Shape;7870;p26"/>
          <p:cNvGrpSpPr/>
          <p:nvPr/>
        </p:nvGrpSpPr>
        <p:grpSpPr>
          <a:xfrm rot="10800000">
            <a:off x="8480754" y="3456890"/>
            <a:ext cx="274836" cy="1611920"/>
            <a:chOff x="4769975" y="2151700"/>
            <a:chExt cx="149100" cy="874475"/>
          </a:xfrm>
        </p:grpSpPr>
        <p:sp>
          <p:nvSpPr>
            <p:cNvPr id="7871" name="Google Shape;7871;p26"/>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6"/>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6"/>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6"/>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6"/>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6"/>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6"/>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6"/>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6"/>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6"/>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6"/>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6"/>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6"/>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6"/>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6"/>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6"/>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6"/>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6"/>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6"/>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6"/>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26"/>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6"/>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6"/>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6"/>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6"/>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6"/>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6"/>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6"/>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6"/>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6"/>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6"/>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6"/>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6"/>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26"/>
          <p:cNvGrpSpPr/>
          <p:nvPr/>
        </p:nvGrpSpPr>
        <p:grpSpPr>
          <a:xfrm rot="10800000">
            <a:off x="-657303" y="2160074"/>
            <a:ext cx="1299260" cy="1296418"/>
            <a:chOff x="6378300" y="2596400"/>
            <a:chExt cx="754375" cy="752725"/>
          </a:xfrm>
        </p:grpSpPr>
        <p:sp>
          <p:nvSpPr>
            <p:cNvPr id="7905" name="Google Shape;7905;p26"/>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6"/>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6"/>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6"/>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6"/>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6"/>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6"/>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6"/>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6"/>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6"/>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6"/>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6"/>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6"/>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6"/>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6"/>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6"/>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6"/>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6"/>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6"/>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6"/>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6"/>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6"/>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26"/>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26"/>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6"/>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6"/>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6"/>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6"/>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6"/>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6"/>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6"/>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6"/>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6"/>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6"/>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6"/>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6"/>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6"/>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6"/>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6"/>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6"/>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6"/>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6"/>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6"/>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6"/>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6"/>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6"/>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6"/>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6"/>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6"/>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6"/>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6"/>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6"/>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6"/>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6"/>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6"/>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6"/>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6"/>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6"/>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6"/>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6"/>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6"/>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6"/>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6"/>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6"/>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6"/>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6"/>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6"/>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6"/>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6"/>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6"/>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6"/>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6"/>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6"/>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6"/>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6"/>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6"/>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6"/>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6"/>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6"/>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6"/>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6"/>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6"/>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6"/>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6"/>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6"/>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6"/>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6"/>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6"/>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6"/>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6"/>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6"/>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6"/>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6"/>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6"/>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6"/>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6"/>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26"/>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6"/>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6"/>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6"/>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6"/>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26"/>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26"/>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6"/>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6"/>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6"/>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6"/>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26"/>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6"/>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6"/>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6"/>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6"/>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6"/>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6"/>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6"/>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6"/>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6"/>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6"/>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6"/>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6"/>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6"/>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6"/>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6"/>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6"/>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6"/>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6"/>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26"/>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6"/>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6"/>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6"/>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6"/>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6"/>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6"/>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6"/>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6"/>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6"/>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6"/>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6"/>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6"/>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6"/>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6"/>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6"/>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6"/>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6"/>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26"/>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6"/>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6"/>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6"/>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6"/>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6"/>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6"/>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6"/>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6"/>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6"/>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6"/>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6"/>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6"/>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6"/>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6"/>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6"/>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6"/>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6"/>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6"/>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6"/>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6"/>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6"/>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6"/>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6"/>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6"/>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6"/>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6"/>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6"/>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6"/>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26"/>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6"/>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6"/>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6"/>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6"/>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6"/>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6"/>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6"/>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6"/>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7" name="Google Shape;8087;p26"/>
          <p:cNvSpPr/>
          <p:nvPr/>
        </p:nvSpPr>
        <p:spPr>
          <a:xfrm rot="10800000">
            <a:off x="257922" y="28242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6"/>
          <p:cNvSpPr/>
          <p:nvPr/>
        </p:nvSpPr>
        <p:spPr>
          <a:xfrm>
            <a:off x="-559615" y="49747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6"/>
          <p:cNvSpPr/>
          <p:nvPr/>
        </p:nvSpPr>
        <p:spPr>
          <a:xfrm rot="10800000">
            <a:off x="8675045" y="818178"/>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AND_BODY_2">
    <p:spTree>
      <p:nvGrpSpPr>
        <p:cNvPr id="8090" name="Shape 8090"/>
        <p:cNvGrpSpPr/>
        <p:nvPr/>
      </p:nvGrpSpPr>
      <p:grpSpPr>
        <a:xfrm>
          <a:off x="0" y="0"/>
          <a:ext cx="0" cy="0"/>
          <a:chOff x="0" y="0"/>
          <a:chExt cx="0" cy="0"/>
        </a:xfrm>
      </p:grpSpPr>
      <p:sp>
        <p:nvSpPr>
          <p:cNvPr id="8091" name="Google Shape;8091;p27"/>
          <p:cNvSpPr txBox="1"/>
          <p:nvPr>
            <p:ph type="title"/>
          </p:nvPr>
        </p:nvSpPr>
        <p:spPr>
          <a:xfrm>
            <a:off x="2759550" y="955800"/>
            <a:ext cx="3624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oppins"/>
              <a:buNone/>
              <a:defRPr b="1" sz="4800">
                <a:latin typeface="Poppins"/>
                <a:ea typeface="Poppins"/>
                <a:cs typeface="Poppins"/>
                <a:sym typeface="Poppi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092" name="Google Shape;8092;p27"/>
          <p:cNvSpPr txBox="1"/>
          <p:nvPr>
            <p:ph idx="1" type="body"/>
          </p:nvPr>
        </p:nvSpPr>
        <p:spPr>
          <a:xfrm>
            <a:off x="2919900" y="1675950"/>
            <a:ext cx="3304200" cy="1407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093" name="Google Shape;8093;p27"/>
          <p:cNvSpPr/>
          <p:nvPr/>
        </p:nvSpPr>
        <p:spPr>
          <a:xfrm>
            <a:off x="-152400" y="-56425"/>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7"/>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7"/>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7"/>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7" name="Google Shape;8097;p27"/>
          <p:cNvGrpSpPr/>
          <p:nvPr/>
        </p:nvGrpSpPr>
        <p:grpSpPr>
          <a:xfrm rot="10800000">
            <a:off x="917904" y="2836990"/>
            <a:ext cx="274836" cy="1611920"/>
            <a:chOff x="4769975" y="2151700"/>
            <a:chExt cx="149100" cy="874475"/>
          </a:xfrm>
        </p:grpSpPr>
        <p:sp>
          <p:nvSpPr>
            <p:cNvPr id="8098" name="Google Shape;8098;p27"/>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7"/>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7"/>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7"/>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7"/>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7"/>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7"/>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7"/>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7"/>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7"/>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7"/>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7"/>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7"/>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7"/>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7"/>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7"/>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7"/>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7"/>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7"/>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7"/>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7"/>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7"/>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7"/>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7"/>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7"/>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27"/>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7"/>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7"/>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7"/>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7"/>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27"/>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27"/>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7"/>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1" name="Google Shape;8131;p27"/>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7"/>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7"/>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4" name="Google Shape;8134;p27"/>
          <p:cNvGrpSpPr/>
          <p:nvPr/>
        </p:nvGrpSpPr>
        <p:grpSpPr>
          <a:xfrm rot="10800000">
            <a:off x="-717753" y="1564574"/>
            <a:ext cx="1299260" cy="1296418"/>
            <a:chOff x="6378300" y="2596400"/>
            <a:chExt cx="754375" cy="752725"/>
          </a:xfrm>
        </p:grpSpPr>
        <p:sp>
          <p:nvSpPr>
            <p:cNvPr id="8135" name="Google Shape;8135;p27"/>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7"/>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7"/>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7"/>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7"/>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7"/>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7"/>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7"/>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7"/>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7"/>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7"/>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7"/>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7"/>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7"/>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7"/>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7"/>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7"/>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7"/>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7"/>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7"/>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7"/>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7"/>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7"/>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7"/>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7"/>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7"/>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7"/>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7"/>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7"/>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7"/>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7"/>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7"/>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7"/>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7"/>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27"/>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7"/>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7"/>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7"/>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7"/>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7"/>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7"/>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7"/>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7"/>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7"/>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7"/>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7"/>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7"/>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7"/>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7"/>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7"/>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7"/>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7"/>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7"/>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7"/>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7"/>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7"/>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7"/>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27"/>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27"/>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7"/>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7"/>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7"/>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7"/>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7"/>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27"/>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27"/>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7"/>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7"/>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7"/>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27"/>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27"/>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27"/>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7"/>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27"/>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7"/>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27"/>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27"/>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27"/>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7"/>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7"/>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7"/>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7"/>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7"/>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7"/>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7"/>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7"/>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7"/>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7"/>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7"/>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7"/>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7"/>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7"/>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7"/>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7"/>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7"/>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27"/>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7"/>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7"/>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7"/>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27"/>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27"/>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27"/>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27"/>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7"/>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7"/>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7"/>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7"/>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7"/>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7"/>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7"/>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7"/>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7"/>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7"/>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7"/>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7"/>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7"/>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7"/>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7"/>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7"/>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7"/>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7"/>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7"/>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7"/>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7"/>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7"/>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7"/>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7"/>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7"/>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7"/>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7"/>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7"/>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7"/>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7"/>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7"/>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7"/>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7"/>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7"/>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7"/>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7"/>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7"/>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7"/>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7"/>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7"/>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27"/>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7"/>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7"/>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7"/>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7"/>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7"/>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7"/>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7"/>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7"/>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7"/>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7"/>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7"/>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7"/>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7"/>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7"/>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7"/>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7"/>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7"/>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7"/>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7"/>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7"/>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7"/>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7"/>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7"/>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7"/>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7"/>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7"/>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7"/>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7"/>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7"/>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7"/>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7"/>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7"/>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7"/>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7"/>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7"/>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7"/>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7"/>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7"/>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7" name="Google Shape;8317;p27"/>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7"/>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7"/>
          <p:cNvSpPr/>
          <p:nvPr/>
        </p:nvSpPr>
        <p:spPr>
          <a:xfrm>
            <a:off x="7584300" y="-56400"/>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7"/>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7"/>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7"/>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7"/>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7"/>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5" name="Google Shape;8325;p27"/>
          <p:cNvGrpSpPr/>
          <p:nvPr/>
        </p:nvGrpSpPr>
        <p:grpSpPr>
          <a:xfrm>
            <a:off x="8552455" y="2981231"/>
            <a:ext cx="1019815" cy="944312"/>
            <a:chOff x="2113525" y="2880575"/>
            <a:chExt cx="609500" cy="564375"/>
          </a:xfrm>
        </p:grpSpPr>
        <p:sp>
          <p:nvSpPr>
            <p:cNvPr id="8326" name="Google Shape;8326;p27"/>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7"/>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7"/>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7"/>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27"/>
          <p:cNvGrpSpPr/>
          <p:nvPr/>
        </p:nvGrpSpPr>
        <p:grpSpPr>
          <a:xfrm>
            <a:off x="8098774" y="1820192"/>
            <a:ext cx="349968" cy="2052568"/>
            <a:chOff x="1037125" y="2236325"/>
            <a:chExt cx="149100" cy="874475"/>
          </a:xfrm>
        </p:grpSpPr>
        <p:sp>
          <p:nvSpPr>
            <p:cNvPr id="8331" name="Google Shape;8331;p2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2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2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7" name="Google Shape;8367;p27"/>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7"/>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9" name="Google Shape;8369;p27"/>
          <p:cNvGrpSpPr/>
          <p:nvPr/>
        </p:nvGrpSpPr>
        <p:grpSpPr>
          <a:xfrm>
            <a:off x="8471164" y="-89812"/>
            <a:ext cx="1236640" cy="1210852"/>
            <a:chOff x="236475" y="527300"/>
            <a:chExt cx="1124525" cy="1101075"/>
          </a:xfrm>
        </p:grpSpPr>
        <p:sp>
          <p:nvSpPr>
            <p:cNvPr id="8370" name="Google Shape;8370;p27"/>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7"/>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7"/>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7"/>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7"/>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7"/>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7"/>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7"/>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7"/>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7"/>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7"/>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7"/>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7"/>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7"/>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7"/>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27"/>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7"/>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7"/>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7"/>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7"/>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7"/>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27"/>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7"/>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7"/>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7"/>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7"/>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7"/>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7"/>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7"/>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7"/>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7"/>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7"/>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7"/>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7"/>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7"/>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7"/>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7"/>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7"/>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7"/>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7"/>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7"/>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7"/>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7"/>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7"/>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7"/>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7"/>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7"/>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7"/>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7"/>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7"/>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7"/>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7"/>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7"/>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7"/>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7"/>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7"/>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7"/>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7"/>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7"/>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7"/>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7"/>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7"/>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7"/>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7"/>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7"/>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7"/>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7"/>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7"/>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7"/>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7"/>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7"/>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7"/>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7"/>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7"/>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7"/>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7"/>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27"/>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7"/>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7"/>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7"/>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7"/>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7"/>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7"/>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7"/>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7"/>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7"/>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7"/>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7"/>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7"/>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7"/>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7"/>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7"/>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7"/>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7"/>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7"/>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7"/>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7"/>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7"/>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7"/>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7"/>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7"/>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7"/>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7"/>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7"/>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7"/>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7"/>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7"/>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7"/>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7"/>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7"/>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7"/>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7"/>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7"/>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7"/>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7"/>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7"/>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7"/>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7"/>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7"/>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7"/>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7"/>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7"/>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7"/>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7"/>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7"/>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7"/>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7"/>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7"/>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7"/>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7"/>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7"/>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7"/>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7"/>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7"/>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7"/>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7"/>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7"/>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7"/>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7"/>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7"/>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7"/>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7"/>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7"/>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7"/>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7"/>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7"/>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7"/>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7"/>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7"/>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7"/>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7"/>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7"/>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7"/>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7"/>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7"/>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7"/>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7"/>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7"/>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7"/>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7"/>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7"/>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7"/>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7"/>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7"/>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7"/>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7"/>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7"/>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7"/>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7"/>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7"/>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7"/>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7"/>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7"/>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7"/>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7"/>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7"/>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7"/>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7"/>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7"/>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7"/>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7"/>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7"/>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7"/>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7"/>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7"/>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7"/>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7"/>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7"/>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7"/>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7"/>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7"/>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7"/>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7"/>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7"/>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7"/>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7"/>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7"/>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7"/>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7"/>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27"/>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7"/>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7"/>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7"/>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7"/>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27"/>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27"/>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7"/>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7"/>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7"/>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7"/>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7"/>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7"/>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7"/>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7"/>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7"/>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7"/>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7"/>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7"/>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7"/>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7"/>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7"/>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7"/>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27"/>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7"/>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7"/>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7"/>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7"/>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7"/>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27"/>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27"/>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7"/>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7"/>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7"/>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7"/>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27"/>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7"/>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7"/>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7"/>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7"/>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7"/>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7"/>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7"/>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7"/>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7"/>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7"/>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7"/>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27"/>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27"/>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7"/>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7"/>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7"/>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7"/>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27"/>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27"/>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27"/>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7"/>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7"/>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7"/>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7"/>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7"/>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7"/>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7"/>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7"/>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7"/>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7"/>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7"/>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7"/>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7"/>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7"/>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7"/>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7"/>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7"/>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7"/>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7"/>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7"/>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7"/>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7"/>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7"/>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7"/>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7"/>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7"/>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7"/>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7"/>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7"/>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7"/>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7"/>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7"/>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7"/>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27"/>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7"/>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7"/>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7"/>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7"/>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7"/>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7"/>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7"/>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7"/>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7"/>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7"/>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7"/>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7"/>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7"/>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7"/>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7"/>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7"/>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7"/>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7"/>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7"/>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7"/>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7"/>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7"/>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7"/>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27"/>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27"/>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7"/>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7"/>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7"/>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7"/>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7"/>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7"/>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7"/>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7"/>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7"/>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7"/>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7"/>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7"/>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7"/>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7"/>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7"/>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7"/>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7"/>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7"/>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7"/>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7"/>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7"/>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7"/>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7"/>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7"/>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7"/>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7"/>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7"/>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7"/>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7"/>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7"/>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7"/>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7"/>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7"/>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7"/>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7"/>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7"/>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7"/>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7"/>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7"/>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7"/>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7"/>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7"/>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7"/>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7"/>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7"/>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7"/>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7"/>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7"/>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7"/>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7"/>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7"/>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7"/>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7"/>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7"/>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7"/>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7"/>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7"/>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7"/>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7"/>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7"/>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7"/>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7"/>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7"/>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7"/>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7"/>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7"/>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7"/>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7"/>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7"/>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7"/>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7"/>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7"/>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7"/>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7"/>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7"/>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7"/>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7"/>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7"/>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7"/>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7"/>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7"/>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7"/>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7"/>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7"/>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7"/>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7"/>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7"/>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7"/>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7"/>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27"/>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27"/>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27"/>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27"/>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27"/>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27"/>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27"/>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27"/>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7"/>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7"/>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7"/>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7"/>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27"/>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27"/>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7"/>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7"/>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7"/>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7"/>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7"/>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7"/>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7"/>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7"/>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7"/>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7"/>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7"/>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7"/>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7"/>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7"/>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7"/>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7"/>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7"/>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7"/>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7"/>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7"/>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7"/>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7"/>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7"/>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7"/>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7"/>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7"/>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7"/>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7"/>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7"/>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7"/>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7"/>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7"/>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7"/>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7"/>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27"/>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7"/>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7"/>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7"/>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7"/>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7"/>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27"/>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7"/>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27"/>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27"/>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7"/>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27"/>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27"/>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27"/>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7"/>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7"/>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7"/>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7"/>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7"/>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27"/>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7"/>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7"/>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7"/>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7"/>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7"/>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7"/>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7"/>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7"/>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7"/>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7"/>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27"/>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27"/>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7"/>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7"/>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7"/>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7"/>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27"/>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27"/>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7"/>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7"/>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7"/>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7"/>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7"/>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7"/>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7"/>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7"/>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7"/>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7"/>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7"/>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7"/>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7"/>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7"/>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7"/>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7"/>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7"/>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7"/>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7"/>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7"/>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7"/>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7"/>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7"/>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27"/>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27"/>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7"/>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7"/>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7"/>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7"/>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7"/>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7"/>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7"/>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7"/>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7"/>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7"/>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7"/>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27"/>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7"/>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7"/>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7"/>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7"/>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27"/>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7"/>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27"/>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27"/>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7"/>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7"/>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27"/>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27"/>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7"/>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7"/>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7"/>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7"/>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27"/>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27"/>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7"/>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7"/>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7"/>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7"/>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27"/>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7"/>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7"/>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7"/>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7"/>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7"/>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7"/>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27"/>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7"/>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7"/>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7"/>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7"/>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27"/>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7"/>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7"/>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7"/>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7"/>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7"/>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7"/>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7"/>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7"/>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7"/>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7"/>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7"/>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7"/>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7"/>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7"/>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7"/>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7"/>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7"/>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7"/>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7"/>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7"/>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7"/>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7"/>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7"/>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27"/>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7"/>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7"/>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7"/>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7"/>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7"/>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7"/>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7"/>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7"/>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7"/>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7"/>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7"/>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27"/>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7"/>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7"/>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7"/>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7"/>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7"/>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7"/>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27"/>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7"/>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7"/>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27"/>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27"/>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27"/>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27"/>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7"/>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7"/>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7"/>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7"/>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27"/>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27"/>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27"/>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7"/>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7"/>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7"/>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7"/>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27"/>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7"/>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7"/>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7"/>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7"/>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7"/>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7"/>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7"/>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7"/>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7"/>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7"/>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7"/>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7"/>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27"/>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27"/>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27"/>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7"/>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7"/>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27"/>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27"/>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7"/>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7"/>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27"/>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7"/>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27"/>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27"/>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27"/>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27"/>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27"/>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27"/>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27"/>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27"/>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27"/>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7"/>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7"/>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7"/>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27"/>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27"/>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7"/>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27"/>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27"/>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7"/>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7"/>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7"/>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7"/>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7"/>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7"/>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27"/>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27"/>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27"/>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27"/>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27"/>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27"/>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27"/>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27"/>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27"/>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7"/>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7"/>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7"/>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7"/>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7"/>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7"/>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7"/>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7"/>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7"/>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7"/>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7"/>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7"/>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7"/>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7"/>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7"/>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7"/>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7"/>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7"/>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27"/>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27"/>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27"/>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7"/>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7"/>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7"/>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7"/>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7"/>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7"/>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7"/>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7"/>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7"/>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7"/>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7"/>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7"/>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7"/>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7"/>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7"/>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7"/>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27"/>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27"/>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7"/>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7"/>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7"/>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7"/>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7"/>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7"/>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7"/>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27"/>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27"/>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27"/>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7"/>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7"/>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7"/>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7"/>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7"/>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7"/>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7"/>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7"/>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4" name="Google Shape;9104;p27"/>
          <p:cNvSpPr txBox="1"/>
          <p:nvPr/>
        </p:nvSpPr>
        <p:spPr>
          <a:xfrm>
            <a:off x="2987700" y="3638625"/>
            <a:ext cx="31686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Poppins Light"/>
                <a:ea typeface="Poppins Light"/>
                <a:cs typeface="Poppins Light"/>
                <a:sym typeface="Poppins Light"/>
              </a:rPr>
              <a:t>CREDITS: This presentation template was created by </a:t>
            </a:r>
            <a:r>
              <a:rPr lang="en" sz="1000">
                <a:solidFill>
                  <a:schemeClr val="accent2"/>
                </a:solidFill>
                <a:uFill>
                  <a:noFill/>
                </a:uFill>
                <a:latin typeface="Poppins Light"/>
                <a:ea typeface="Poppins Light"/>
                <a:cs typeface="Poppins Light"/>
                <a:sym typeface="Poppins Light"/>
                <a:hlinkClick r:id="rId2">
                  <a:extLst>
                    <a:ext uri="{A12FA001-AC4F-418D-AE19-62706E023703}">
                      <ahyp:hlinkClr val="tx"/>
                    </a:ext>
                  </a:extLst>
                </a:hlinkClick>
              </a:rPr>
              <a:t>Slidesgo</a:t>
            </a:r>
            <a:r>
              <a:rPr lang="en" sz="1000">
                <a:solidFill>
                  <a:schemeClr val="accent2"/>
                </a:solidFill>
                <a:latin typeface="Poppins Light"/>
                <a:ea typeface="Poppins Light"/>
                <a:cs typeface="Poppins Light"/>
                <a:sym typeface="Poppins Light"/>
              </a:rPr>
              <a:t>, including icons by </a:t>
            </a:r>
            <a:r>
              <a:rPr lang="en" sz="1000">
                <a:solidFill>
                  <a:schemeClr val="accent2"/>
                </a:solidFill>
                <a:uFill>
                  <a:noFill/>
                </a:uFill>
                <a:latin typeface="Poppins Light"/>
                <a:ea typeface="Poppins Light"/>
                <a:cs typeface="Poppins Light"/>
                <a:sym typeface="Poppins Light"/>
                <a:hlinkClick r:id="rId3">
                  <a:extLst>
                    <a:ext uri="{A12FA001-AC4F-418D-AE19-62706E023703}">
                      <ahyp:hlinkClr val="tx"/>
                    </a:ext>
                  </a:extLst>
                </a:hlinkClick>
              </a:rPr>
              <a:t>Flaticon</a:t>
            </a:r>
            <a:r>
              <a:rPr lang="en" sz="1000">
                <a:solidFill>
                  <a:schemeClr val="accent2"/>
                </a:solidFill>
                <a:latin typeface="Poppins Light"/>
                <a:ea typeface="Poppins Light"/>
                <a:cs typeface="Poppins Light"/>
                <a:sym typeface="Poppins Light"/>
              </a:rPr>
              <a:t>, and infographics &amp; images by </a:t>
            </a:r>
            <a:r>
              <a:rPr lang="en" sz="1000">
                <a:solidFill>
                  <a:schemeClr val="accent2"/>
                </a:solidFill>
                <a:uFill>
                  <a:noFill/>
                </a:uFill>
                <a:latin typeface="Poppins Light"/>
                <a:ea typeface="Poppins Light"/>
                <a:cs typeface="Poppins Light"/>
                <a:sym typeface="Poppins Light"/>
                <a:hlinkClick r:id="rId4">
                  <a:extLst>
                    <a:ext uri="{A12FA001-AC4F-418D-AE19-62706E023703}">
                      <ahyp:hlinkClr val="tx"/>
                    </a:ext>
                  </a:extLst>
                </a:hlinkClick>
              </a:rPr>
              <a:t>Freepik</a:t>
            </a:r>
            <a:r>
              <a:rPr lang="en" sz="1000">
                <a:solidFill>
                  <a:schemeClr val="accent2"/>
                </a:solidFill>
                <a:latin typeface="Poppins Light"/>
                <a:ea typeface="Poppins Light"/>
                <a:cs typeface="Poppins Light"/>
                <a:sym typeface="Poppins Light"/>
              </a:rPr>
              <a:t>. </a:t>
            </a:r>
            <a:endParaRPr sz="1000">
              <a:solidFill>
                <a:schemeClr val="accent2"/>
              </a:solidFill>
              <a:latin typeface="Poppins Light"/>
              <a:ea typeface="Poppins Light"/>
              <a:cs typeface="Poppins Light"/>
              <a:sym typeface="Poppins Light"/>
            </a:endParaRPr>
          </a:p>
          <a:p>
            <a:pPr indent="0" lvl="0" marL="0" rtl="0" algn="ctr">
              <a:spcBef>
                <a:spcPts val="300"/>
              </a:spcBef>
              <a:spcAft>
                <a:spcPts val="0"/>
              </a:spcAft>
              <a:buNone/>
            </a:pPr>
            <a:r>
              <a:t/>
            </a:r>
            <a:endParaRPr sz="1000">
              <a:solidFill>
                <a:schemeClr val="accent2"/>
              </a:solidFill>
              <a:latin typeface="Poppins Light"/>
              <a:ea typeface="Poppins Light"/>
              <a:cs typeface="Poppins Light"/>
              <a:sym typeface="Poppins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43" name="Shape 2543"/>
        <p:cNvGrpSpPr/>
        <p:nvPr/>
      </p:nvGrpSpPr>
      <p:grpSpPr>
        <a:xfrm>
          <a:off x="0" y="0"/>
          <a:ext cx="0" cy="0"/>
          <a:chOff x="0" y="0"/>
          <a:chExt cx="0" cy="0"/>
        </a:xfrm>
      </p:grpSpPr>
      <p:sp>
        <p:nvSpPr>
          <p:cNvPr id="2544" name="Google Shape;2544;p4"/>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Poppins"/>
              <a:buNone/>
              <a:defRPr b="1" sz="1800">
                <a:latin typeface="Poppins"/>
                <a:ea typeface="Poppins"/>
                <a:cs typeface="Poppins"/>
                <a:sym typeface="Poppin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545" name="Google Shape;2545;p4"/>
          <p:cNvSpPr txBox="1"/>
          <p:nvPr>
            <p:ph idx="1" type="body"/>
          </p:nvPr>
        </p:nvSpPr>
        <p:spPr>
          <a:xfrm>
            <a:off x="2919900" y="3175525"/>
            <a:ext cx="3304200" cy="1407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546" name="Google Shape;2546;p4"/>
          <p:cNvSpPr/>
          <p:nvPr/>
        </p:nvSpPr>
        <p:spPr>
          <a:xfrm>
            <a:off x="-152400" y="-56425"/>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0" name="Google Shape;2550;p4"/>
          <p:cNvGrpSpPr/>
          <p:nvPr/>
        </p:nvGrpSpPr>
        <p:grpSpPr>
          <a:xfrm rot="10800000">
            <a:off x="917904" y="2836990"/>
            <a:ext cx="274836" cy="1611920"/>
            <a:chOff x="4769975" y="2151700"/>
            <a:chExt cx="149100" cy="874475"/>
          </a:xfrm>
        </p:grpSpPr>
        <p:sp>
          <p:nvSpPr>
            <p:cNvPr id="2551" name="Google Shape;2551;p4"/>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4" name="Google Shape;2584;p4"/>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7" name="Google Shape;2587;p4"/>
          <p:cNvGrpSpPr/>
          <p:nvPr/>
        </p:nvGrpSpPr>
        <p:grpSpPr>
          <a:xfrm rot="10800000">
            <a:off x="-717753" y="1564574"/>
            <a:ext cx="1299260" cy="1296418"/>
            <a:chOff x="6378300" y="2596400"/>
            <a:chExt cx="754375" cy="752725"/>
          </a:xfrm>
        </p:grpSpPr>
        <p:sp>
          <p:nvSpPr>
            <p:cNvPr id="2588" name="Google Shape;2588;p4"/>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0" name="Google Shape;2770;p4"/>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
          <p:cNvSpPr/>
          <p:nvPr/>
        </p:nvSpPr>
        <p:spPr>
          <a:xfrm>
            <a:off x="7584300" y="-56400"/>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8" name="Google Shape;2778;p4"/>
          <p:cNvGrpSpPr/>
          <p:nvPr/>
        </p:nvGrpSpPr>
        <p:grpSpPr>
          <a:xfrm>
            <a:off x="8552455" y="2981231"/>
            <a:ext cx="1019815" cy="944312"/>
            <a:chOff x="2113525" y="2880575"/>
            <a:chExt cx="609500" cy="564375"/>
          </a:xfrm>
        </p:grpSpPr>
        <p:sp>
          <p:nvSpPr>
            <p:cNvPr id="2779" name="Google Shape;2779;p4"/>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4"/>
          <p:cNvGrpSpPr/>
          <p:nvPr/>
        </p:nvGrpSpPr>
        <p:grpSpPr>
          <a:xfrm>
            <a:off x="8098774" y="1820192"/>
            <a:ext cx="349968" cy="2052568"/>
            <a:chOff x="1037125" y="2236325"/>
            <a:chExt cx="149100" cy="874475"/>
          </a:xfrm>
        </p:grpSpPr>
        <p:sp>
          <p:nvSpPr>
            <p:cNvPr id="2784" name="Google Shape;2784;p4"/>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0" name="Google Shape;2820;p4"/>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4"/>
          <p:cNvGrpSpPr/>
          <p:nvPr/>
        </p:nvGrpSpPr>
        <p:grpSpPr>
          <a:xfrm>
            <a:off x="8471164" y="-89812"/>
            <a:ext cx="1236640" cy="1210852"/>
            <a:chOff x="236475" y="527300"/>
            <a:chExt cx="1124525" cy="1101075"/>
          </a:xfrm>
        </p:grpSpPr>
        <p:sp>
          <p:nvSpPr>
            <p:cNvPr id="2823" name="Google Shape;2823;p4"/>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lt1">
                <a:alpha val="54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3557" name="Shape 3557"/>
        <p:cNvGrpSpPr/>
        <p:nvPr/>
      </p:nvGrpSpPr>
      <p:grpSpPr>
        <a:xfrm>
          <a:off x="0" y="0"/>
          <a:ext cx="0" cy="0"/>
          <a:chOff x="0" y="0"/>
          <a:chExt cx="0" cy="0"/>
        </a:xfrm>
      </p:grpSpPr>
      <p:sp>
        <p:nvSpPr>
          <p:cNvPr id="3558" name="Google Shape;3558;p5"/>
          <p:cNvSpPr txBox="1"/>
          <p:nvPr>
            <p:ph idx="1" type="body"/>
          </p:nvPr>
        </p:nvSpPr>
        <p:spPr>
          <a:xfrm>
            <a:off x="755900"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59" name="Google Shape;3559;p5"/>
          <p:cNvSpPr txBox="1"/>
          <p:nvPr>
            <p:ph idx="2" type="body"/>
          </p:nvPr>
        </p:nvSpPr>
        <p:spPr>
          <a:xfrm>
            <a:off x="4966898"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60" name="Google Shape;3560;p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61" name="Shape 3561"/>
        <p:cNvGrpSpPr/>
        <p:nvPr/>
      </p:nvGrpSpPr>
      <p:grpSpPr>
        <a:xfrm>
          <a:off x="0" y="0"/>
          <a:ext cx="0" cy="0"/>
          <a:chOff x="0" y="0"/>
          <a:chExt cx="0" cy="0"/>
        </a:xfrm>
      </p:grpSpPr>
      <p:sp>
        <p:nvSpPr>
          <p:cNvPr id="3562" name="Google Shape;3562;p6"/>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63" name="Shape 3563"/>
        <p:cNvGrpSpPr/>
        <p:nvPr/>
      </p:nvGrpSpPr>
      <p:grpSpPr>
        <a:xfrm>
          <a:off x="0" y="0"/>
          <a:ext cx="0" cy="0"/>
          <a:chOff x="0" y="0"/>
          <a:chExt cx="0" cy="0"/>
        </a:xfrm>
      </p:grpSpPr>
      <p:sp>
        <p:nvSpPr>
          <p:cNvPr id="3564" name="Google Shape;3564;p7"/>
          <p:cNvSpPr txBox="1"/>
          <p:nvPr>
            <p:ph type="title"/>
          </p:nvPr>
        </p:nvSpPr>
        <p:spPr>
          <a:xfrm>
            <a:off x="914050" y="14354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65" name="Google Shape;3565;p7"/>
          <p:cNvSpPr txBox="1"/>
          <p:nvPr>
            <p:ph idx="1" type="body"/>
          </p:nvPr>
        </p:nvSpPr>
        <p:spPr>
          <a:xfrm>
            <a:off x="914050" y="2269400"/>
            <a:ext cx="2808000" cy="2271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566" name="Google Shape;3566;p7"/>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67" name="Shape 3567"/>
        <p:cNvGrpSpPr/>
        <p:nvPr/>
      </p:nvGrpSpPr>
      <p:grpSpPr>
        <a:xfrm>
          <a:off x="0" y="0"/>
          <a:ext cx="0" cy="0"/>
          <a:chOff x="0" y="0"/>
          <a:chExt cx="0" cy="0"/>
        </a:xfrm>
      </p:grpSpPr>
      <p:sp>
        <p:nvSpPr>
          <p:cNvPr id="3568" name="Google Shape;3568;p8"/>
          <p:cNvSpPr/>
          <p:nvPr/>
        </p:nvSpPr>
        <p:spPr>
          <a:xfrm>
            <a:off x="-45000" y="753450"/>
            <a:ext cx="4371900" cy="34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
          <p:cNvSpPr txBox="1"/>
          <p:nvPr>
            <p:ph type="title"/>
          </p:nvPr>
        </p:nvSpPr>
        <p:spPr>
          <a:xfrm>
            <a:off x="566450" y="450150"/>
            <a:ext cx="3394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grpSp>
        <p:nvGrpSpPr>
          <p:cNvPr id="3570" name="Google Shape;3570;p8"/>
          <p:cNvGrpSpPr/>
          <p:nvPr/>
        </p:nvGrpSpPr>
        <p:grpSpPr>
          <a:xfrm>
            <a:off x="7914133" y="3335880"/>
            <a:ext cx="2088805" cy="2045357"/>
            <a:chOff x="236475" y="527300"/>
            <a:chExt cx="1124525" cy="1101075"/>
          </a:xfrm>
        </p:grpSpPr>
        <p:sp>
          <p:nvSpPr>
            <p:cNvPr id="3571" name="Google Shape;3571;p8"/>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05" name="Shape 4305"/>
        <p:cNvGrpSpPr/>
        <p:nvPr/>
      </p:nvGrpSpPr>
      <p:grpSpPr>
        <a:xfrm>
          <a:off x="0" y="0"/>
          <a:ext cx="0" cy="0"/>
          <a:chOff x="0" y="0"/>
          <a:chExt cx="0" cy="0"/>
        </a:xfrm>
      </p:grpSpPr>
      <p:sp>
        <p:nvSpPr>
          <p:cNvPr id="4306" name="Google Shape;4306;p9"/>
          <p:cNvSpPr txBox="1"/>
          <p:nvPr>
            <p:ph idx="1" type="subTitle"/>
          </p:nvPr>
        </p:nvSpPr>
        <p:spPr>
          <a:xfrm>
            <a:off x="2590950" y="948450"/>
            <a:ext cx="3962100" cy="77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307" name="Google Shape;4307;p9"/>
          <p:cNvSpPr txBox="1"/>
          <p:nvPr>
            <p:ph idx="2" type="body"/>
          </p:nvPr>
        </p:nvSpPr>
        <p:spPr>
          <a:xfrm>
            <a:off x="5062525" y="2030850"/>
            <a:ext cx="3316200" cy="2522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08" name="Google Shape;4308;p9"/>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09" name="Google Shape;4309;p9"/>
          <p:cNvSpPr/>
          <p:nvPr/>
        </p:nvSpPr>
        <p:spPr>
          <a:xfrm>
            <a:off x="5832022" y="46615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
          <p:cNvSpPr/>
          <p:nvPr/>
        </p:nvSpPr>
        <p:spPr>
          <a:xfrm>
            <a:off x="508098" y="123226"/>
            <a:ext cx="1095856" cy="1095856"/>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9"/>
          <p:cNvGrpSpPr/>
          <p:nvPr/>
        </p:nvGrpSpPr>
        <p:grpSpPr>
          <a:xfrm>
            <a:off x="-750851" y="123226"/>
            <a:ext cx="1801489" cy="1763922"/>
            <a:chOff x="236475" y="527300"/>
            <a:chExt cx="1124525" cy="1101075"/>
          </a:xfrm>
        </p:grpSpPr>
        <p:sp>
          <p:nvSpPr>
            <p:cNvPr id="4312" name="Google Shape;4312;p9"/>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9"/>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9"/>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9"/>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9"/>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9"/>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9"/>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9"/>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9"/>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9"/>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9"/>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9"/>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9"/>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9"/>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9"/>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9"/>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9"/>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9"/>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9"/>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9"/>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9"/>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9"/>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9"/>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9"/>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9"/>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9"/>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9"/>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9"/>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9"/>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9"/>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9"/>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9"/>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9"/>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9"/>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9"/>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9"/>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9"/>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9"/>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9"/>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9"/>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9"/>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9"/>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9"/>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9"/>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9"/>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9"/>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9"/>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9"/>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9"/>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9"/>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9"/>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9"/>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9"/>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9"/>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9"/>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9"/>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9"/>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9"/>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9"/>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9"/>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9"/>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9"/>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9"/>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9"/>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9"/>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9"/>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9"/>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9"/>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9"/>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9"/>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9"/>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9"/>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9"/>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9"/>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9"/>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6" name="Google Shape;5046;p9"/>
          <p:cNvSpPr/>
          <p:nvPr/>
        </p:nvSpPr>
        <p:spPr>
          <a:xfrm>
            <a:off x="8366832" y="494264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47" name="Shape 5047"/>
        <p:cNvGrpSpPr/>
        <p:nvPr/>
      </p:nvGrpSpPr>
      <p:grpSpPr>
        <a:xfrm>
          <a:off x="0" y="0"/>
          <a:ext cx="0" cy="0"/>
          <a:chOff x="0" y="0"/>
          <a:chExt cx="0" cy="0"/>
        </a:xfrm>
      </p:grpSpPr>
      <p:sp>
        <p:nvSpPr>
          <p:cNvPr id="5048" name="Google Shape;5048;p10"/>
          <p:cNvSpPr txBox="1"/>
          <p:nvPr>
            <p:ph idx="1" type="body"/>
          </p:nvPr>
        </p:nvSpPr>
        <p:spPr>
          <a:xfrm>
            <a:off x="6294250" y="1867275"/>
            <a:ext cx="2108400" cy="22968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1800"/>
            </a:lvl1pPr>
          </a:lstStyle>
          <a:p/>
        </p:txBody>
      </p:sp>
      <p:sp>
        <p:nvSpPr>
          <p:cNvPr id="5049" name="Google Shape;5049;p10"/>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1350" y="445025"/>
            <a:ext cx="57468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951350" y="1752375"/>
            <a:ext cx="5746800" cy="2687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indent="-317500" lvl="1" marL="914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2pPr>
            <a:lvl3pPr indent="-317500" lvl="2" marL="1371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3pPr>
            <a:lvl4pPr indent="-317500" lvl="3" marL="18288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4pPr>
            <a:lvl5pPr indent="-317500" lvl="4" marL="22860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5pPr>
            <a:lvl6pPr indent="-317500" lvl="5" marL="27432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6pPr>
            <a:lvl7pPr indent="-317500" lvl="6" marL="3200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7pPr>
            <a:lvl8pPr indent="-317500" lvl="7" marL="3657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8pPr>
            <a:lvl9pPr indent="-317500" lvl="8" marL="4114800">
              <a:lnSpc>
                <a:spcPct val="100000"/>
              </a:lnSpc>
              <a:spcBef>
                <a:spcPts val="1600"/>
              </a:spcBef>
              <a:spcAft>
                <a:spcPts val="1600"/>
              </a:spcAft>
              <a:buClr>
                <a:schemeClr val="accent2"/>
              </a:buClr>
              <a:buSzPts val="1400"/>
              <a:buFont typeface="Poppins Light"/>
              <a:buChar char="■"/>
              <a:defRPr>
                <a:solidFill>
                  <a:schemeClr val="accent2"/>
                </a:solidFill>
                <a:latin typeface="Poppins Light"/>
                <a:ea typeface="Poppins Light"/>
                <a:cs typeface="Poppins Light"/>
                <a:sym typeface="Poppi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8" name="Shape 9108"/>
        <p:cNvGrpSpPr/>
        <p:nvPr/>
      </p:nvGrpSpPr>
      <p:grpSpPr>
        <a:xfrm>
          <a:off x="0" y="0"/>
          <a:ext cx="0" cy="0"/>
          <a:chOff x="0" y="0"/>
          <a:chExt cx="0" cy="0"/>
        </a:xfrm>
      </p:grpSpPr>
      <p:sp>
        <p:nvSpPr>
          <p:cNvPr id="9109" name="Google Shape;9109;p28"/>
          <p:cNvSpPr txBox="1"/>
          <p:nvPr>
            <p:ph type="ctrTitle"/>
          </p:nvPr>
        </p:nvSpPr>
        <p:spPr>
          <a:xfrm>
            <a:off x="1927494" y="1633030"/>
            <a:ext cx="4788600" cy="21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VeoRide E-Scooter Transportation</a:t>
            </a:r>
            <a:endParaRPr b="1">
              <a:latin typeface="Poppins"/>
              <a:ea typeface="Poppins"/>
              <a:cs typeface="Poppins"/>
              <a:sym typeface="Poppins"/>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900"/>
              <a:t>UMD DC21 Team 29</a:t>
            </a:r>
            <a:br>
              <a:rPr lang="en" sz="1900"/>
            </a:br>
            <a:r>
              <a:rPr lang="en" sz="1900"/>
              <a:t>Savia, Irfaan, Tanishq, and William</a:t>
            </a:r>
            <a:endParaRPr sz="1900"/>
          </a:p>
          <a:p>
            <a:pPr indent="0" lvl="0" marL="0" rtl="0" algn="ctr">
              <a:spcBef>
                <a:spcPts val="0"/>
              </a:spcBef>
              <a:spcAft>
                <a:spcPts val="0"/>
              </a:spcAft>
              <a:buNone/>
            </a:pPr>
            <a:r>
              <a:rPr lang="en" sz="1900"/>
              <a:t>Mentor: Derek Paley</a:t>
            </a:r>
            <a:endParaRPr sz="1900"/>
          </a:p>
        </p:txBody>
      </p:sp>
      <p:sp>
        <p:nvSpPr>
          <p:cNvPr id="9110" name="Google Shape;9110;p28"/>
          <p:cNvSpPr txBox="1"/>
          <p:nvPr>
            <p:ph idx="1" type="subTitle"/>
          </p:nvPr>
        </p:nvSpPr>
        <p:spPr>
          <a:xfrm>
            <a:off x="2118150" y="3973015"/>
            <a:ext cx="4158900" cy="4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February 27,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9" name="Shape 9189"/>
        <p:cNvGrpSpPr/>
        <p:nvPr/>
      </p:nvGrpSpPr>
      <p:grpSpPr>
        <a:xfrm>
          <a:off x="0" y="0"/>
          <a:ext cx="0" cy="0"/>
          <a:chOff x="0" y="0"/>
          <a:chExt cx="0" cy="0"/>
        </a:xfrm>
      </p:grpSpPr>
      <p:sp>
        <p:nvSpPr>
          <p:cNvPr id="9190" name="Google Shape;9190;p37"/>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October 2020 shows increased usage</a:t>
            </a:r>
            <a:endParaRPr/>
          </a:p>
        </p:txBody>
      </p:sp>
      <p:pic>
        <p:nvPicPr>
          <p:cNvPr id="9191" name="Google Shape;9191;p37"/>
          <p:cNvPicPr preferRelativeResize="0"/>
          <p:nvPr/>
        </p:nvPicPr>
        <p:blipFill>
          <a:blip r:embed="rId3">
            <a:alphaModFix/>
          </a:blip>
          <a:stretch>
            <a:fillRect/>
          </a:stretch>
        </p:blipFill>
        <p:spPr>
          <a:xfrm>
            <a:off x="1698600" y="1595325"/>
            <a:ext cx="5746800" cy="3548176"/>
          </a:xfrm>
          <a:prstGeom prst="rect">
            <a:avLst/>
          </a:prstGeom>
          <a:noFill/>
          <a:ln>
            <a:noFill/>
          </a:ln>
        </p:spPr>
      </p:pic>
      <p:sp>
        <p:nvSpPr>
          <p:cNvPr id="9192" name="Google Shape;9192;p37"/>
          <p:cNvSpPr txBox="1"/>
          <p:nvPr>
            <p:ph idx="1" type="body"/>
          </p:nvPr>
        </p:nvSpPr>
        <p:spPr>
          <a:xfrm>
            <a:off x="2049425" y="918750"/>
            <a:ext cx="5199600" cy="140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Weekend rides were more prevalent than 2019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6" name="Shape 9196"/>
        <p:cNvGrpSpPr/>
        <p:nvPr/>
      </p:nvGrpSpPr>
      <p:grpSpPr>
        <a:xfrm>
          <a:off x="0" y="0"/>
          <a:ext cx="0" cy="0"/>
          <a:chOff x="0" y="0"/>
          <a:chExt cx="0" cy="0"/>
        </a:xfrm>
      </p:grpSpPr>
      <p:sp>
        <p:nvSpPr>
          <p:cNvPr id="9197" name="Google Shape;9197;p38"/>
          <p:cNvSpPr txBox="1"/>
          <p:nvPr>
            <p:ph idx="4294967295" type="title"/>
          </p:nvPr>
        </p:nvSpPr>
        <p:spPr>
          <a:xfrm>
            <a:off x="1064550" y="199200"/>
            <a:ext cx="7026000" cy="9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Off-campus rides link to commercial and residential zones more than the Metro</a:t>
            </a:r>
            <a:endParaRPr sz="2400"/>
          </a:p>
        </p:txBody>
      </p:sp>
      <p:pic>
        <p:nvPicPr>
          <p:cNvPr id="9198" name="Google Shape;9198;p38"/>
          <p:cNvPicPr preferRelativeResize="0"/>
          <p:nvPr/>
        </p:nvPicPr>
        <p:blipFill>
          <a:blip r:embed="rId3">
            <a:alphaModFix/>
          </a:blip>
          <a:stretch>
            <a:fillRect/>
          </a:stretch>
        </p:blipFill>
        <p:spPr>
          <a:xfrm>
            <a:off x="2236488" y="1298575"/>
            <a:ext cx="4671005" cy="1905725"/>
          </a:xfrm>
          <a:prstGeom prst="rect">
            <a:avLst/>
          </a:prstGeom>
          <a:noFill/>
          <a:ln>
            <a:noFill/>
          </a:ln>
        </p:spPr>
      </p:pic>
      <p:pic>
        <p:nvPicPr>
          <p:cNvPr id="9199" name="Google Shape;9199;p38"/>
          <p:cNvPicPr preferRelativeResize="0"/>
          <p:nvPr/>
        </p:nvPicPr>
        <p:blipFill>
          <a:blip r:embed="rId4">
            <a:alphaModFix/>
          </a:blip>
          <a:stretch>
            <a:fillRect/>
          </a:stretch>
        </p:blipFill>
        <p:spPr>
          <a:xfrm>
            <a:off x="2115600" y="3134825"/>
            <a:ext cx="4912783" cy="200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3" name="Shape 9203"/>
        <p:cNvGrpSpPr/>
        <p:nvPr/>
      </p:nvGrpSpPr>
      <p:grpSpPr>
        <a:xfrm>
          <a:off x="0" y="0"/>
          <a:ext cx="0" cy="0"/>
          <a:chOff x="0" y="0"/>
          <a:chExt cx="0" cy="0"/>
        </a:xfrm>
      </p:grpSpPr>
      <p:sp>
        <p:nvSpPr>
          <p:cNvPr id="9204" name="Google Shape;9204;p39"/>
          <p:cNvSpPr txBox="1"/>
          <p:nvPr>
            <p:ph type="title"/>
          </p:nvPr>
        </p:nvSpPr>
        <p:spPr>
          <a:xfrm>
            <a:off x="1698600" y="438450"/>
            <a:ext cx="604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Average distance travelled was shorter for on-</a:t>
            </a:r>
            <a:r>
              <a:rPr lang="en"/>
              <a:t>campus rides</a:t>
            </a:r>
            <a:endParaRPr/>
          </a:p>
        </p:txBody>
      </p:sp>
      <p:pic>
        <p:nvPicPr>
          <p:cNvPr id="9205" name="Google Shape;9205;p39"/>
          <p:cNvPicPr preferRelativeResize="0"/>
          <p:nvPr/>
        </p:nvPicPr>
        <p:blipFill>
          <a:blip r:embed="rId3">
            <a:alphaModFix/>
          </a:blip>
          <a:stretch>
            <a:fillRect/>
          </a:stretch>
        </p:blipFill>
        <p:spPr>
          <a:xfrm>
            <a:off x="4572000" y="1096725"/>
            <a:ext cx="4311250" cy="3831000"/>
          </a:xfrm>
          <a:prstGeom prst="rect">
            <a:avLst/>
          </a:prstGeom>
          <a:noFill/>
          <a:ln>
            <a:noFill/>
          </a:ln>
        </p:spPr>
      </p:pic>
      <p:pic>
        <p:nvPicPr>
          <p:cNvPr id="9206" name="Google Shape;9206;p39"/>
          <p:cNvPicPr preferRelativeResize="0"/>
          <p:nvPr/>
        </p:nvPicPr>
        <p:blipFill>
          <a:blip r:embed="rId4">
            <a:alphaModFix/>
          </a:blip>
          <a:stretch>
            <a:fillRect/>
          </a:stretch>
        </p:blipFill>
        <p:spPr>
          <a:xfrm>
            <a:off x="578650" y="1116025"/>
            <a:ext cx="4207524" cy="3792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0" name="Shape 9210"/>
        <p:cNvGrpSpPr/>
        <p:nvPr/>
      </p:nvGrpSpPr>
      <p:grpSpPr>
        <a:xfrm>
          <a:off x="0" y="0"/>
          <a:ext cx="0" cy="0"/>
          <a:chOff x="0" y="0"/>
          <a:chExt cx="0" cy="0"/>
        </a:xfrm>
      </p:grpSpPr>
      <p:pic>
        <p:nvPicPr>
          <p:cNvPr id="9211" name="Google Shape;9211;p40" title="Chart"/>
          <p:cNvPicPr preferRelativeResize="0"/>
          <p:nvPr/>
        </p:nvPicPr>
        <p:blipFill>
          <a:blip r:embed="rId3">
            <a:alphaModFix/>
          </a:blip>
          <a:stretch>
            <a:fillRect/>
          </a:stretch>
        </p:blipFill>
        <p:spPr>
          <a:xfrm>
            <a:off x="1577127" y="-35275"/>
            <a:ext cx="5989749" cy="1330492"/>
          </a:xfrm>
          <a:prstGeom prst="rect">
            <a:avLst/>
          </a:prstGeom>
          <a:noFill/>
          <a:ln>
            <a:noFill/>
          </a:ln>
        </p:spPr>
      </p:pic>
      <p:pic>
        <p:nvPicPr>
          <p:cNvPr id="9212" name="Google Shape;9212;p40" title="Chart"/>
          <p:cNvPicPr preferRelativeResize="0"/>
          <p:nvPr/>
        </p:nvPicPr>
        <p:blipFill>
          <a:blip r:embed="rId4">
            <a:alphaModFix/>
          </a:blip>
          <a:stretch>
            <a:fillRect/>
          </a:stretch>
        </p:blipFill>
        <p:spPr>
          <a:xfrm>
            <a:off x="1577125" y="1274932"/>
            <a:ext cx="5989749" cy="1245566"/>
          </a:xfrm>
          <a:prstGeom prst="rect">
            <a:avLst/>
          </a:prstGeom>
          <a:noFill/>
          <a:ln>
            <a:noFill/>
          </a:ln>
        </p:spPr>
      </p:pic>
      <p:pic>
        <p:nvPicPr>
          <p:cNvPr id="9213" name="Google Shape;9213;p40" title="Chart"/>
          <p:cNvPicPr preferRelativeResize="0"/>
          <p:nvPr/>
        </p:nvPicPr>
        <p:blipFill>
          <a:blip r:embed="rId5">
            <a:alphaModFix/>
          </a:blip>
          <a:stretch>
            <a:fillRect/>
          </a:stretch>
        </p:blipFill>
        <p:spPr>
          <a:xfrm>
            <a:off x="1577125" y="2500213"/>
            <a:ext cx="5989749" cy="1330499"/>
          </a:xfrm>
          <a:prstGeom prst="rect">
            <a:avLst/>
          </a:prstGeom>
          <a:noFill/>
          <a:ln>
            <a:noFill/>
          </a:ln>
        </p:spPr>
      </p:pic>
      <p:pic>
        <p:nvPicPr>
          <p:cNvPr id="9214" name="Google Shape;9214;p40" title="Chart"/>
          <p:cNvPicPr preferRelativeResize="0"/>
          <p:nvPr/>
        </p:nvPicPr>
        <p:blipFill>
          <a:blip r:embed="rId6">
            <a:alphaModFix/>
          </a:blip>
          <a:stretch>
            <a:fillRect/>
          </a:stretch>
        </p:blipFill>
        <p:spPr>
          <a:xfrm>
            <a:off x="1577125" y="3810426"/>
            <a:ext cx="5989749" cy="1330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8" name="Shape 9218"/>
        <p:cNvGrpSpPr/>
        <p:nvPr/>
      </p:nvGrpSpPr>
      <p:grpSpPr>
        <a:xfrm>
          <a:off x="0" y="0"/>
          <a:ext cx="0" cy="0"/>
          <a:chOff x="0" y="0"/>
          <a:chExt cx="0" cy="0"/>
        </a:xfrm>
      </p:grpSpPr>
      <p:sp>
        <p:nvSpPr>
          <p:cNvPr id="9219" name="Google Shape;9219;p41"/>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Scooting saved time compared to walking</a:t>
            </a:r>
            <a:endParaRPr sz="2000"/>
          </a:p>
        </p:txBody>
      </p:sp>
      <p:sp>
        <p:nvSpPr>
          <p:cNvPr id="9220" name="Google Shape;9220;p41"/>
          <p:cNvSpPr txBox="1"/>
          <p:nvPr>
            <p:ph idx="1" type="body"/>
          </p:nvPr>
        </p:nvSpPr>
        <p:spPr>
          <a:xfrm>
            <a:off x="2049425" y="918750"/>
            <a:ext cx="5199600" cy="140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We used the Google Maps API to compute walking times</a:t>
            </a:r>
            <a:endParaRPr/>
          </a:p>
        </p:txBody>
      </p:sp>
      <p:pic>
        <p:nvPicPr>
          <p:cNvPr id="9221" name="Google Shape;9221;p41" title="Chart"/>
          <p:cNvPicPr preferRelativeResize="0"/>
          <p:nvPr/>
        </p:nvPicPr>
        <p:blipFill>
          <a:blip r:embed="rId3">
            <a:alphaModFix/>
          </a:blip>
          <a:stretch>
            <a:fillRect/>
          </a:stretch>
        </p:blipFill>
        <p:spPr>
          <a:xfrm>
            <a:off x="1562463" y="1421701"/>
            <a:ext cx="6019074" cy="3721800"/>
          </a:xfrm>
          <a:prstGeom prst="rect">
            <a:avLst/>
          </a:prstGeom>
          <a:noFill/>
          <a:ln>
            <a:noFill/>
          </a:ln>
        </p:spPr>
      </p:pic>
      <p:cxnSp>
        <p:nvCxnSpPr>
          <p:cNvPr id="9222" name="Google Shape;9222;p41"/>
          <p:cNvCxnSpPr/>
          <p:nvPr/>
        </p:nvCxnSpPr>
        <p:spPr>
          <a:xfrm flipH="1">
            <a:off x="2761125" y="3401225"/>
            <a:ext cx="371400" cy="653700"/>
          </a:xfrm>
          <a:prstGeom prst="straightConnector1">
            <a:avLst/>
          </a:prstGeom>
          <a:noFill/>
          <a:ln cap="flat" cmpd="sng" w="19050">
            <a:solidFill>
              <a:srgbClr val="FF0000"/>
            </a:solidFill>
            <a:prstDash val="solid"/>
            <a:round/>
            <a:headEnd len="med" w="med" type="none"/>
            <a:tailEnd len="med" w="med" type="triangle"/>
          </a:ln>
        </p:spPr>
      </p:cxnSp>
      <p:sp>
        <p:nvSpPr>
          <p:cNvPr id="9223" name="Google Shape;9223;p41"/>
          <p:cNvSpPr txBox="1"/>
          <p:nvPr/>
        </p:nvSpPr>
        <p:spPr>
          <a:xfrm>
            <a:off x="3078725" y="2176275"/>
            <a:ext cx="1371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Poppins Light"/>
                <a:ea typeface="Poppins Light"/>
                <a:cs typeface="Poppins Light"/>
                <a:sym typeface="Poppins Light"/>
              </a:rPr>
              <a:t>Scooter rides that lasted longer than walking may have been for recreation</a:t>
            </a:r>
            <a:endParaRPr sz="1200">
              <a:solidFill>
                <a:srgbClr val="FF0000"/>
              </a:solidFill>
              <a:latin typeface="Poppins Light"/>
              <a:ea typeface="Poppins Light"/>
              <a:cs typeface="Poppins Light"/>
              <a:sym typeface="Poppins Light"/>
            </a:endParaRPr>
          </a:p>
        </p:txBody>
      </p:sp>
      <p:cxnSp>
        <p:nvCxnSpPr>
          <p:cNvPr id="9224" name="Google Shape;9224;p41"/>
          <p:cNvCxnSpPr/>
          <p:nvPr/>
        </p:nvCxnSpPr>
        <p:spPr>
          <a:xfrm>
            <a:off x="3994700" y="3401225"/>
            <a:ext cx="273600" cy="4296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8" name="Shape 9228"/>
        <p:cNvGrpSpPr/>
        <p:nvPr/>
      </p:nvGrpSpPr>
      <p:grpSpPr>
        <a:xfrm>
          <a:off x="0" y="0"/>
          <a:ext cx="0" cy="0"/>
          <a:chOff x="0" y="0"/>
          <a:chExt cx="0" cy="0"/>
        </a:xfrm>
      </p:grpSpPr>
      <p:graphicFrame>
        <p:nvGraphicFramePr>
          <p:cNvPr id="9229" name="Google Shape;9229;p42"/>
          <p:cNvGraphicFramePr/>
          <p:nvPr/>
        </p:nvGraphicFramePr>
        <p:xfrm>
          <a:off x="2452238" y="-4340"/>
          <a:ext cx="3000000" cy="3000000"/>
        </p:xfrm>
        <a:graphic>
          <a:graphicData uri="http://schemas.openxmlformats.org/drawingml/2006/table">
            <a:tbl>
              <a:tblPr>
                <a:noFill/>
                <a:tableStyleId>{EEB415E8-C063-4EC8-8347-D96538BCD13C}</a:tableStyleId>
              </a:tblPr>
              <a:tblGrid>
                <a:gridCol w="1614750"/>
                <a:gridCol w="968825"/>
                <a:gridCol w="968825"/>
                <a:gridCol w="1006800"/>
              </a:tblGrid>
              <a:tr h="1036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Travel time by bus (mins)</a:t>
                      </a:r>
                      <a:endParaRPr/>
                    </a:p>
                  </a:txBody>
                  <a:tcPr marT="91425" marB="91425" marR="91425" marL="91425">
                    <a:lnB cap="flat" cmpd="sng" w="19050">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a:t>Travel time by walking (min)</a:t>
                      </a:r>
                      <a:endParaRPr/>
                    </a:p>
                  </a:txBody>
                  <a:tcPr marT="91425" marB="91425" marR="91425" marL="91425">
                    <a:lnB cap="flat" cmpd="sng" w="19050">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
                        <a:t>Travel time by e-scooter(mins)</a:t>
                      </a:r>
                      <a:endParaRPr b="1"/>
                    </a:p>
                  </a:txBody>
                  <a:tcPr marT="91425" marB="91425" marR="91425" marL="91425">
                    <a:lnB cap="flat" cmpd="sng" w="19050">
                      <a:solidFill>
                        <a:srgbClr val="000000"/>
                      </a:solidFill>
                      <a:prstDash val="solid"/>
                      <a:round/>
                      <a:headEnd len="sm" w="sm" type="none"/>
                      <a:tailEnd len="sm" w="sm" type="none"/>
                    </a:lnB>
                    <a:solidFill>
                      <a:srgbClr val="B7B7B7"/>
                    </a:solidFill>
                  </a:tcPr>
                </a:tc>
              </a:tr>
              <a:tr h="609575">
                <a:tc>
                  <a:txBody>
                    <a:bodyPr/>
                    <a:lstStyle/>
                    <a:p>
                      <a:pPr indent="0" lvl="0" marL="0" rtl="0" algn="l">
                        <a:spcBef>
                          <a:spcPts val="0"/>
                        </a:spcBef>
                        <a:spcAft>
                          <a:spcPts val="0"/>
                        </a:spcAft>
                        <a:buNone/>
                      </a:pPr>
                      <a:r>
                        <a:rPr lang="en"/>
                        <a:t>Regents Drive </a:t>
                      </a:r>
                      <a:r>
                        <a:rPr lang="en"/>
                        <a:t>↔</a:t>
                      </a:r>
                      <a:r>
                        <a:rPr lang="en"/>
                        <a:t> CP Metro</a:t>
                      </a:r>
                      <a:endParaRPr/>
                    </a:p>
                  </a:txBody>
                  <a:tcPr marT="91425" marB="91425" marR="91425" marL="91425">
                    <a:lnR cap="flat" cmpd="sng" w="19050">
                      <a:solidFill>
                        <a:srgbClr val="000000"/>
                      </a:solidFill>
                      <a:prstDash val="solid"/>
                      <a:round/>
                      <a:headEnd len="sm" w="sm" type="none"/>
                      <a:tailEnd len="sm" w="sm" type="none"/>
                    </a:lnR>
                    <a:solidFill>
                      <a:srgbClr val="CCCCCC"/>
                    </a:solidFill>
                  </a:tcPr>
                </a:tc>
                <a:tc>
                  <a:txBody>
                    <a:bodyPr/>
                    <a:lstStyle/>
                    <a:p>
                      <a:pPr indent="0" lvl="0" marL="0" rtl="0" algn="ctr">
                        <a:spcBef>
                          <a:spcPts val="0"/>
                        </a:spcBef>
                        <a:spcAft>
                          <a:spcPts val="0"/>
                        </a:spcAft>
                        <a:buNone/>
                      </a:pPr>
                      <a:r>
                        <a:rPr lang="en" sz="1800"/>
                        <a:t>11</a:t>
                      </a:r>
                      <a:endParaRPr sz="1800"/>
                    </a:p>
                  </a:txBody>
                  <a:tcPr marT="91425" marB="91425" marR="91425" marL="91425" anchor="ctr">
                    <a:lnL cap="flat" cmpd="sng" w="190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 sz="1800"/>
                        <a:t>24</a:t>
                      </a:r>
                      <a:endParaRPr sz="1800"/>
                    </a:p>
                  </a:txBody>
                  <a:tcPr marT="91425" marB="91425" marR="91425" marL="91425" anchor="ctr">
                    <a:lnT cap="flat" cmpd="sng" w="19050">
                      <a:solidFill>
                        <a:srgbClr val="000000"/>
                      </a:solidFill>
                      <a:prstDash val="solid"/>
                      <a:round/>
                      <a:headEnd len="sm" w="sm" type="none"/>
                      <a:tailEnd len="sm" w="sm" type="none"/>
                    </a:lnT>
                    <a:solidFill>
                      <a:srgbClr val="F4CCCC"/>
                    </a:solidFill>
                  </a:tcPr>
                </a:tc>
                <a:tc>
                  <a:txBody>
                    <a:bodyPr/>
                    <a:lstStyle/>
                    <a:p>
                      <a:pPr indent="0" lvl="0" marL="0" rtl="0" algn="ctr">
                        <a:spcBef>
                          <a:spcPts val="0"/>
                        </a:spcBef>
                        <a:spcAft>
                          <a:spcPts val="0"/>
                        </a:spcAft>
                        <a:buNone/>
                      </a:pPr>
                      <a:r>
                        <a:rPr lang="en" sz="1800"/>
                        <a:t>9</a:t>
                      </a:r>
                      <a:endParaRPr sz="1800"/>
                    </a:p>
                  </a:txBody>
                  <a:tcPr marT="91425" marB="91425" marR="91425" marL="91425" anchor="ctr">
                    <a:lnT cap="flat" cmpd="sng" w="19050">
                      <a:solidFill>
                        <a:srgbClr val="000000"/>
                      </a:solidFill>
                      <a:prstDash val="solid"/>
                      <a:round/>
                      <a:headEnd len="sm" w="sm" type="none"/>
                      <a:tailEnd len="sm" w="sm" type="none"/>
                    </a:lnT>
                    <a:solidFill>
                      <a:srgbClr val="D9EAD3"/>
                    </a:solidFill>
                  </a:tcPr>
                </a:tc>
              </a:tr>
              <a:tr h="609575">
                <a:tc>
                  <a:txBody>
                    <a:bodyPr/>
                    <a:lstStyle/>
                    <a:p>
                      <a:pPr indent="0" lvl="0" marL="0" rtl="0" algn="l">
                        <a:spcBef>
                          <a:spcPts val="0"/>
                        </a:spcBef>
                        <a:spcAft>
                          <a:spcPts val="0"/>
                        </a:spcAft>
                        <a:buNone/>
                      </a:pPr>
                      <a:r>
                        <a:rPr lang="en"/>
                        <a:t>Stamp </a:t>
                      </a:r>
                      <a:r>
                        <a:rPr lang="en">
                          <a:solidFill>
                            <a:schemeClr val="dk1"/>
                          </a:solidFill>
                        </a:rPr>
                        <a:t>↔</a:t>
                      </a:r>
                      <a:r>
                        <a:rPr lang="en"/>
                        <a:t> University View</a:t>
                      </a:r>
                      <a:endParaRPr/>
                    </a:p>
                  </a:txBody>
                  <a:tcPr marT="91425" marB="91425" marR="91425" marL="91425">
                    <a:lnR cap="flat" cmpd="sng" w="19050">
                      <a:solidFill>
                        <a:srgbClr val="000000"/>
                      </a:solidFill>
                      <a:prstDash val="solid"/>
                      <a:round/>
                      <a:headEnd len="sm" w="sm" type="none"/>
                      <a:tailEnd len="sm" w="sm" type="none"/>
                    </a:lnR>
                    <a:solidFill>
                      <a:srgbClr val="CCCCCC"/>
                    </a:solidFill>
                  </a:tcPr>
                </a:tc>
                <a:tc>
                  <a:txBody>
                    <a:bodyPr/>
                    <a:lstStyle/>
                    <a:p>
                      <a:pPr indent="0" lvl="0" marL="0" rtl="0" algn="ctr">
                        <a:spcBef>
                          <a:spcPts val="0"/>
                        </a:spcBef>
                        <a:spcAft>
                          <a:spcPts val="0"/>
                        </a:spcAft>
                        <a:buNone/>
                      </a:pPr>
                      <a:r>
                        <a:rPr lang="en" sz="1800"/>
                        <a:t>15</a:t>
                      </a:r>
                      <a:endParaRPr sz="1800"/>
                    </a:p>
                  </a:txBody>
                  <a:tcPr marT="91425" marB="91425" marR="91425" marL="91425" anchor="ctr">
                    <a:lnL cap="flat" cmpd="sng" w="19050">
                      <a:solidFill>
                        <a:srgbClr val="000000"/>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 sz="1800"/>
                        <a:t>15</a:t>
                      </a:r>
                      <a:endParaRPr sz="1800"/>
                    </a:p>
                  </a:txBody>
                  <a:tcPr marT="91425" marB="91425" marR="91425" marL="91425" anchor="ctr">
                    <a:solidFill>
                      <a:srgbClr val="FFF2CC"/>
                    </a:solidFill>
                  </a:tcPr>
                </a:tc>
                <a:tc>
                  <a:txBody>
                    <a:bodyPr/>
                    <a:lstStyle/>
                    <a:p>
                      <a:pPr indent="0" lvl="0" marL="0" rtl="0" algn="ctr">
                        <a:spcBef>
                          <a:spcPts val="0"/>
                        </a:spcBef>
                        <a:spcAft>
                          <a:spcPts val="0"/>
                        </a:spcAft>
                        <a:buNone/>
                      </a:pPr>
                      <a:r>
                        <a:rPr lang="en" sz="1800"/>
                        <a:t>6</a:t>
                      </a:r>
                      <a:endParaRPr sz="1800"/>
                    </a:p>
                  </a:txBody>
                  <a:tcPr marT="91425" marB="91425" marR="91425" marL="91425" anchor="ctr">
                    <a:solidFill>
                      <a:srgbClr val="D9EAD3"/>
                    </a:solidFill>
                  </a:tcPr>
                </a:tc>
              </a:tr>
              <a:tr h="822925">
                <a:tc>
                  <a:txBody>
                    <a:bodyPr/>
                    <a:lstStyle/>
                    <a:p>
                      <a:pPr indent="0" lvl="0" marL="0" rtl="0" algn="l">
                        <a:spcBef>
                          <a:spcPts val="0"/>
                        </a:spcBef>
                        <a:spcAft>
                          <a:spcPts val="0"/>
                        </a:spcAft>
                        <a:buNone/>
                      </a:pPr>
                      <a:r>
                        <a:rPr lang="en"/>
                        <a:t>Stamp </a:t>
                      </a:r>
                      <a:r>
                        <a:rPr lang="en">
                          <a:solidFill>
                            <a:schemeClr val="dk1"/>
                          </a:solidFill>
                        </a:rPr>
                        <a:t>↔</a:t>
                      </a:r>
                      <a:r>
                        <a:rPr lang="en"/>
                        <a:t> University Club Apartments</a:t>
                      </a:r>
                      <a:endParaRPr/>
                    </a:p>
                  </a:txBody>
                  <a:tcPr marT="91425" marB="91425" marR="91425" marL="91425">
                    <a:lnR cap="flat" cmpd="sng" w="19050">
                      <a:solidFill>
                        <a:srgbClr val="000000"/>
                      </a:solidFill>
                      <a:prstDash val="solid"/>
                      <a:round/>
                      <a:headEnd len="sm" w="sm" type="none"/>
                      <a:tailEnd len="sm" w="sm" type="none"/>
                    </a:lnR>
                    <a:solidFill>
                      <a:srgbClr val="CCCCCC"/>
                    </a:solidFill>
                  </a:tcPr>
                </a:tc>
                <a:tc>
                  <a:txBody>
                    <a:bodyPr/>
                    <a:lstStyle/>
                    <a:p>
                      <a:pPr indent="0" lvl="0" marL="0" rtl="0" algn="ctr">
                        <a:spcBef>
                          <a:spcPts val="0"/>
                        </a:spcBef>
                        <a:spcAft>
                          <a:spcPts val="0"/>
                        </a:spcAft>
                        <a:buNone/>
                      </a:pPr>
                      <a:r>
                        <a:rPr lang="en" sz="1800"/>
                        <a:t>15</a:t>
                      </a:r>
                      <a:endParaRPr sz="1800"/>
                    </a:p>
                  </a:txBody>
                  <a:tcPr marT="91425" marB="91425" marR="91425" marL="91425" anchor="ctr">
                    <a:lnL cap="flat" cmpd="sng" w="19050">
                      <a:solidFill>
                        <a:srgbClr val="000000"/>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 sz="1800"/>
                        <a:t>18</a:t>
                      </a:r>
                      <a:endParaRPr sz="1800"/>
                    </a:p>
                  </a:txBody>
                  <a:tcPr marT="91425" marB="91425" marR="91425" marL="91425" anchor="ctr">
                    <a:solidFill>
                      <a:srgbClr val="F4CCCC"/>
                    </a:solidFill>
                  </a:tcPr>
                </a:tc>
                <a:tc>
                  <a:txBody>
                    <a:bodyPr/>
                    <a:lstStyle/>
                    <a:p>
                      <a:pPr indent="0" lvl="0" marL="0" rtl="0" algn="ctr">
                        <a:spcBef>
                          <a:spcPts val="0"/>
                        </a:spcBef>
                        <a:spcAft>
                          <a:spcPts val="0"/>
                        </a:spcAft>
                        <a:buNone/>
                      </a:pPr>
                      <a:r>
                        <a:rPr lang="en" sz="1800"/>
                        <a:t>8</a:t>
                      </a:r>
                      <a:endParaRPr sz="1800"/>
                    </a:p>
                  </a:txBody>
                  <a:tcPr marT="91425" marB="91425" marR="91425" marL="91425" anchor="ctr">
                    <a:solidFill>
                      <a:srgbClr val="D9EAD3"/>
                    </a:solidFill>
                  </a:tcPr>
                </a:tc>
              </a:tr>
              <a:tr h="609575">
                <a:tc>
                  <a:txBody>
                    <a:bodyPr/>
                    <a:lstStyle/>
                    <a:p>
                      <a:pPr indent="0" lvl="0" marL="0" rtl="0" algn="l">
                        <a:spcBef>
                          <a:spcPts val="0"/>
                        </a:spcBef>
                        <a:spcAft>
                          <a:spcPts val="0"/>
                        </a:spcAft>
                        <a:buNone/>
                      </a:pPr>
                      <a:r>
                        <a:rPr lang="en"/>
                        <a:t>Stamp </a:t>
                      </a:r>
                      <a:r>
                        <a:rPr lang="en">
                          <a:solidFill>
                            <a:schemeClr val="dk1"/>
                          </a:solidFill>
                        </a:rPr>
                        <a:t>↔</a:t>
                      </a:r>
                      <a:r>
                        <a:rPr lang="en"/>
                        <a:t> The Varsity </a:t>
                      </a:r>
                      <a:endParaRPr/>
                    </a:p>
                  </a:txBody>
                  <a:tcPr marT="91425" marB="91425" marR="91425" marL="91425">
                    <a:lnR cap="flat" cmpd="sng" w="19050">
                      <a:solidFill>
                        <a:srgbClr val="000000"/>
                      </a:solidFill>
                      <a:prstDash val="solid"/>
                      <a:round/>
                      <a:headEnd len="sm" w="sm" type="none"/>
                      <a:tailEnd len="sm" w="sm" type="none"/>
                    </a:lnR>
                    <a:solidFill>
                      <a:srgbClr val="CCCCCC"/>
                    </a:solidFill>
                  </a:tcPr>
                </a:tc>
                <a:tc>
                  <a:txBody>
                    <a:bodyPr/>
                    <a:lstStyle/>
                    <a:p>
                      <a:pPr indent="0" lvl="0" marL="0" rtl="0" algn="ctr">
                        <a:spcBef>
                          <a:spcPts val="0"/>
                        </a:spcBef>
                        <a:spcAft>
                          <a:spcPts val="0"/>
                        </a:spcAft>
                        <a:buNone/>
                      </a:pPr>
                      <a:r>
                        <a:rPr lang="en" sz="1800"/>
                        <a:t>16</a:t>
                      </a:r>
                      <a:endParaRPr sz="1800"/>
                    </a:p>
                  </a:txBody>
                  <a:tcPr marT="91425" marB="91425" marR="91425" marL="91425" anchor="ctr">
                    <a:lnL cap="flat" cmpd="sng" w="19050">
                      <a:solidFill>
                        <a:srgbClr val="000000"/>
                      </a:solidFill>
                      <a:prstDash val="solid"/>
                      <a:round/>
                      <a:headEnd len="sm" w="sm" type="none"/>
                      <a:tailEnd len="sm" w="sm" type="none"/>
                    </a:lnL>
                    <a:solidFill>
                      <a:srgbClr val="F4CCCC"/>
                    </a:solidFill>
                  </a:tcPr>
                </a:tc>
                <a:tc>
                  <a:txBody>
                    <a:bodyPr/>
                    <a:lstStyle/>
                    <a:p>
                      <a:pPr indent="0" lvl="0" marL="0" rtl="0" algn="ctr">
                        <a:spcBef>
                          <a:spcPts val="0"/>
                        </a:spcBef>
                        <a:spcAft>
                          <a:spcPts val="0"/>
                        </a:spcAft>
                        <a:buNone/>
                      </a:pPr>
                      <a:r>
                        <a:rPr lang="en" sz="1800"/>
                        <a:t>12</a:t>
                      </a:r>
                      <a:endParaRPr sz="1800"/>
                    </a:p>
                  </a:txBody>
                  <a:tcPr marT="91425" marB="91425" marR="91425" marL="91425" anchor="ctr">
                    <a:solidFill>
                      <a:srgbClr val="FFF2CC"/>
                    </a:solidFill>
                  </a:tcPr>
                </a:tc>
                <a:tc>
                  <a:txBody>
                    <a:bodyPr/>
                    <a:lstStyle/>
                    <a:p>
                      <a:pPr indent="0" lvl="0" marL="0" rtl="0" algn="ctr">
                        <a:spcBef>
                          <a:spcPts val="0"/>
                        </a:spcBef>
                        <a:spcAft>
                          <a:spcPts val="0"/>
                        </a:spcAft>
                        <a:buNone/>
                      </a:pPr>
                      <a:r>
                        <a:rPr lang="en" sz="1800"/>
                        <a:t>4.5</a:t>
                      </a:r>
                      <a:endParaRPr sz="1800"/>
                    </a:p>
                  </a:txBody>
                  <a:tcPr marT="91425" marB="91425" marR="91425" marL="91425" anchor="ctr">
                    <a:solidFill>
                      <a:srgbClr val="D9EAD3"/>
                    </a:solidFill>
                  </a:tcPr>
                </a:tc>
              </a:tr>
              <a:tr h="640250">
                <a:tc>
                  <a:txBody>
                    <a:bodyPr/>
                    <a:lstStyle/>
                    <a:p>
                      <a:pPr indent="0" lvl="0" marL="0" rtl="0" algn="l">
                        <a:spcBef>
                          <a:spcPts val="0"/>
                        </a:spcBef>
                        <a:spcAft>
                          <a:spcPts val="0"/>
                        </a:spcAft>
                        <a:buNone/>
                      </a:pPr>
                      <a:r>
                        <a:rPr lang="en"/>
                        <a:t>Stamp </a:t>
                      </a:r>
                      <a:r>
                        <a:rPr lang="en">
                          <a:solidFill>
                            <a:schemeClr val="dk1"/>
                          </a:solidFill>
                        </a:rPr>
                        <a:t>↔</a:t>
                      </a:r>
                      <a:r>
                        <a:rPr lang="en"/>
                        <a:t> Leonardtown CC</a:t>
                      </a:r>
                      <a:endParaRPr/>
                    </a:p>
                  </a:txBody>
                  <a:tcPr marT="91425" marB="91425" marR="91425" marL="91425">
                    <a:lnR cap="flat" cmpd="sng" w="19050">
                      <a:solidFill>
                        <a:srgbClr val="000000"/>
                      </a:solidFill>
                      <a:prstDash val="solid"/>
                      <a:round/>
                      <a:headEnd len="sm" w="sm" type="none"/>
                      <a:tailEnd len="sm" w="sm" type="none"/>
                    </a:lnR>
                    <a:solidFill>
                      <a:srgbClr val="CCCCCC"/>
                    </a:solidFill>
                  </a:tcPr>
                </a:tc>
                <a:tc>
                  <a:txBody>
                    <a:bodyPr/>
                    <a:lstStyle/>
                    <a:p>
                      <a:pPr indent="0" lvl="0" marL="0" rtl="0" algn="ctr">
                        <a:spcBef>
                          <a:spcPts val="0"/>
                        </a:spcBef>
                        <a:spcAft>
                          <a:spcPts val="0"/>
                        </a:spcAft>
                        <a:buNone/>
                      </a:pPr>
                      <a:r>
                        <a:rPr lang="en" sz="1800"/>
                        <a:t>17</a:t>
                      </a:r>
                      <a:endParaRPr sz="1800"/>
                    </a:p>
                  </a:txBody>
                  <a:tcPr marT="91425" marB="91425" marR="91425" marL="91425" anchor="ctr">
                    <a:lnL cap="flat" cmpd="sng" w="19050">
                      <a:solidFill>
                        <a:srgbClr val="000000"/>
                      </a:solidFill>
                      <a:prstDash val="solid"/>
                      <a:round/>
                      <a:headEnd len="sm" w="sm" type="none"/>
                      <a:tailEnd len="sm" w="sm" type="none"/>
                    </a:lnL>
                    <a:solidFill>
                      <a:srgbClr val="F4CCCC"/>
                    </a:solidFill>
                  </a:tcPr>
                </a:tc>
                <a:tc>
                  <a:txBody>
                    <a:bodyPr/>
                    <a:lstStyle/>
                    <a:p>
                      <a:pPr indent="0" lvl="0" marL="0" rtl="0" algn="ctr">
                        <a:spcBef>
                          <a:spcPts val="0"/>
                        </a:spcBef>
                        <a:spcAft>
                          <a:spcPts val="0"/>
                        </a:spcAft>
                        <a:buNone/>
                      </a:pPr>
                      <a:r>
                        <a:rPr lang="en" sz="1800"/>
                        <a:t>14</a:t>
                      </a:r>
                      <a:endParaRPr sz="1800"/>
                    </a:p>
                  </a:txBody>
                  <a:tcPr marT="91425" marB="91425" marR="91425" marL="91425" anchor="ctr">
                    <a:solidFill>
                      <a:srgbClr val="FFF2CC"/>
                    </a:solidFill>
                  </a:tcPr>
                </a:tc>
                <a:tc>
                  <a:txBody>
                    <a:bodyPr/>
                    <a:lstStyle/>
                    <a:p>
                      <a:pPr indent="0" lvl="0" marL="0" rtl="0" algn="ctr">
                        <a:spcBef>
                          <a:spcPts val="0"/>
                        </a:spcBef>
                        <a:spcAft>
                          <a:spcPts val="0"/>
                        </a:spcAft>
                        <a:buNone/>
                      </a:pPr>
                      <a:r>
                        <a:rPr lang="en" sz="1800"/>
                        <a:t>8</a:t>
                      </a:r>
                      <a:endParaRPr sz="1800"/>
                    </a:p>
                  </a:txBody>
                  <a:tcPr marT="91425" marB="91425" marR="91425" marL="91425" anchor="ctr">
                    <a:lnB cap="flat" cmpd="sng" w="9525">
                      <a:solidFill>
                        <a:srgbClr val="FFFF00"/>
                      </a:solidFill>
                      <a:prstDash val="solid"/>
                      <a:round/>
                      <a:headEnd len="sm" w="sm" type="none"/>
                      <a:tailEnd len="sm" w="sm" type="none"/>
                    </a:lnB>
                    <a:solidFill>
                      <a:srgbClr val="D9EAD3"/>
                    </a:solidFill>
                  </a:tcPr>
                </a:tc>
              </a:tr>
              <a:tr h="822925">
                <a:tc>
                  <a:txBody>
                    <a:bodyPr/>
                    <a:lstStyle/>
                    <a:p>
                      <a:pPr indent="0" lvl="0" marL="0" rtl="0" algn="l">
                        <a:spcBef>
                          <a:spcPts val="0"/>
                        </a:spcBef>
                        <a:spcAft>
                          <a:spcPts val="0"/>
                        </a:spcAft>
                        <a:buNone/>
                      </a:pPr>
                      <a:r>
                        <a:rPr lang="en"/>
                        <a:t>The Enclave </a:t>
                      </a:r>
                      <a:r>
                        <a:rPr lang="en">
                          <a:solidFill>
                            <a:schemeClr val="dk1"/>
                          </a:solidFill>
                        </a:rPr>
                        <a:t>↔</a:t>
                      </a:r>
                      <a:r>
                        <a:rPr lang="en"/>
                        <a:t>  Mazza Grandmarc</a:t>
                      </a:r>
                      <a:endParaRPr/>
                    </a:p>
                  </a:txBody>
                  <a:tcPr marT="91425" marB="91425" marR="91425" marL="91425">
                    <a:lnR cap="flat" cmpd="sng" w="19050">
                      <a:solidFill>
                        <a:srgbClr val="000000"/>
                      </a:solidFill>
                      <a:prstDash val="solid"/>
                      <a:round/>
                      <a:headEnd len="sm" w="sm" type="none"/>
                      <a:tailEnd len="sm" w="sm" type="none"/>
                    </a:lnR>
                    <a:solidFill>
                      <a:srgbClr val="CCCCCC"/>
                    </a:solidFill>
                  </a:tcPr>
                </a:tc>
                <a:tc>
                  <a:txBody>
                    <a:bodyPr/>
                    <a:lstStyle/>
                    <a:p>
                      <a:pPr indent="0" lvl="0" marL="0" rtl="0" algn="ctr">
                        <a:spcBef>
                          <a:spcPts val="0"/>
                        </a:spcBef>
                        <a:spcAft>
                          <a:spcPts val="0"/>
                        </a:spcAft>
                        <a:buNone/>
                      </a:pPr>
                      <a:r>
                        <a:rPr lang="en" sz="1800"/>
                        <a:t>9</a:t>
                      </a:r>
                      <a:endParaRPr sz="1800"/>
                    </a:p>
                  </a:txBody>
                  <a:tcPr marT="91425" marB="91425" marR="91425" marL="91425" anchor="ctr">
                    <a:lnL cap="flat" cmpd="sng" w="19050">
                      <a:solidFill>
                        <a:srgbClr val="000000"/>
                      </a:solidFill>
                      <a:prstDash val="solid"/>
                      <a:round/>
                      <a:headEnd len="sm" w="sm" type="none"/>
                      <a:tailEnd len="sm" w="sm" type="none"/>
                    </a:lnL>
                    <a:solidFill>
                      <a:srgbClr val="D9EAD3"/>
                    </a:solidFill>
                  </a:tcPr>
                </a:tc>
                <a:tc>
                  <a:txBody>
                    <a:bodyPr/>
                    <a:lstStyle/>
                    <a:p>
                      <a:pPr indent="0" lvl="0" marL="0" rtl="0" algn="ctr">
                        <a:spcBef>
                          <a:spcPts val="0"/>
                        </a:spcBef>
                        <a:spcAft>
                          <a:spcPts val="0"/>
                        </a:spcAft>
                        <a:buNone/>
                      </a:pPr>
                      <a:r>
                        <a:rPr lang="en" sz="1800"/>
                        <a:t>20</a:t>
                      </a:r>
                      <a:endParaRPr sz="1800"/>
                    </a:p>
                  </a:txBody>
                  <a:tcPr marT="91425" marB="91425" marR="91425" marL="91425" anchor="ctr">
                    <a:lnR cap="flat" cmpd="sng" w="9525">
                      <a:solidFill>
                        <a:srgbClr val="FFFF00"/>
                      </a:solidFill>
                      <a:prstDash val="solid"/>
                      <a:round/>
                      <a:headEnd len="sm" w="sm" type="none"/>
                      <a:tailEnd len="sm" w="sm" type="none"/>
                    </a:lnR>
                    <a:solidFill>
                      <a:srgbClr val="F4CCCC"/>
                    </a:solidFill>
                  </a:tcPr>
                </a:tc>
                <a:tc>
                  <a:txBody>
                    <a:bodyPr/>
                    <a:lstStyle/>
                    <a:p>
                      <a:pPr indent="0" lvl="0" marL="0" rtl="0" algn="ctr">
                        <a:spcBef>
                          <a:spcPts val="0"/>
                        </a:spcBef>
                        <a:spcAft>
                          <a:spcPts val="0"/>
                        </a:spcAft>
                        <a:buNone/>
                      </a:pPr>
                      <a:r>
                        <a:rPr lang="en" sz="1800"/>
                        <a:t>14</a:t>
                      </a:r>
                      <a:endParaRPr sz="1800"/>
                    </a:p>
                  </a:txBody>
                  <a:tcPr marT="91425" marB="91425" marR="91425" marL="91425" anchor="ctr">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solidFill>
                      <a:srgbClr val="FFF2CC"/>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3" name="Shape 9233"/>
        <p:cNvGrpSpPr/>
        <p:nvPr/>
      </p:nvGrpSpPr>
      <p:grpSpPr>
        <a:xfrm>
          <a:off x="0" y="0"/>
          <a:ext cx="0" cy="0"/>
          <a:chOff x="0" y="0"/>
          <a:chExt cx="0" cy="0"/>
        </a:xfrm>
      </p:grpSpPr>
      <p:sp>
        <p:nvSpPr>
          <p:cNvPr id="9234" name="Google Shape;9234;p43"/>
          <p:cNvSpPr txBox="1"/>
          <p:nvPr>
            <p:ph idx="1" type="body"/>
          </p:nvPr>
        </p:nvSpPr>
        <p:spPr>
          <a:xfrm>
            <a:off x="2919900" y="3175525"/>
            <a:ext cx="3304200" cy="140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pic>
        <p:nvPicPr>
          <p:cNvPr id="9235" name="Google Shape;9235;p43"/>
          <p:cNvPicPr preferRelativeResize="0"/>
          <p:nvPr/>
        </p:nvPicPr>
        <p:blipFill rotWithShape="1">
          <a:blip r:embed="rId3">
            <a:alphaModFix/>
          </a:blip>
          <a:srcRect b="0" l="0" r="0" t="-8506"/>
          <a:stretch/>
        </p:blipFill>
        <p:spPr>
          <a:xfrm>
            <a:off x="1639300" y="-12"/>
            <a:ext cx="6147300" cy="5512076"/>
          </a:xfrm>
          <a:prstGeom prst="rect">
            <a:avLst/>
          </a:prstGeom>
          <a:noFill/>
          <a:ln>
            <a:noFill/>
          </a:ln>
        </p:spPr>
      </p:pic>
      <p:sp>
        <p:nvSpPr>
          <p:cNvPr id="9236" name="Google Shape;9236;p43"/>
          <p:cNvSpPr txBox="1"/>
          <p:nvPr/>
        </p:nvSpPr>
        <p:spPr>
          <a:xfrm>
            <a:off x="2154050" y="137875"/>
            <a:ext cx="4555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2"/>
                </a:solidFill>
                <a:latin typeface="Poppins"/>
                <a:ea typeface="Poppins"/>
                <a:cs typeface="Poppins"/>
                <a:sym typeface="Poppins"/>
              </a:rPr>
              <a:t>Scooter rides on and around the campus area</a:t>
            </a:r>
            <a:endParaRPr b="1" sz="2400">
              <a:solidFill>
                <a:schemeClr val="accent2"/>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0" name="Shape 9240"/>
        <p:cNvGrpSpPr/>
        <p:nvPr/>
      </p:nvGrpSpPr>
      <p:grpSpPr>
        <a:xfrm>
          <a:off x="0" y="0"/>
          <a:ext cx="0" cy="0"/>
          <a:chOff x="0" y="0"/>
          <a:chExt cx="0" cy="0"/>
        </a:xfrm>
      </p:grpSpPr>
      <p:pic>
        <p:nvPicPr>
          <p:cNvPr id="9241" name="Google Shape;9241;p44"/>
          <p:cNvPicPr preferRelativeResize="0"/>
          <p:nvPr/>
        </p:nvPicPr>
        <p:blipFill rotWithShape="1">
          <a:blip r:embed="rId3">
            <a:alphaModFix/>
          </a:blip>
          <a:srcRect b="21746" l="0" r="0" t="0"/>
          <a:stretch/>
        </p:blipFill>
        <p:spPr>
          <a:xfrm>
            <a:off x="1964875" y="339625"/>
            <a:ext cx="5578375" cy="4365276"/>
          </a:xfrm>
          <a:prstGeom prst="rect">
            <a:avLst/>
          </a:prstGeom>
          <a:noFill/>
          <a:ln>
            <a:noFill/>
          </a:ln>
        </p:spPr>
      </p:pic>
      <p:sp>
        <p:nvSpPr>
          <p:cNvPr id="9242" name="Google Shape;9242;p44"/>
          <p:cNvSpPr txBox="1"/>
          <p:nvPr>
            <p:ph idx="4294967295" type="title"/>
          </p:nvPr>
        </p:nvSpPr>
        <p:spPr>
          <a:xfrm>
            <a:off x="1796450" y="981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Poppins"/>
                <a:ea typeface="Poppins"/>
                <a:cs typeface="Poppins"/>
                <a:sym typeface="Poppins"/>
              </a:rPr>
              <a:t>Most commonly used scooter paths in campus area</a:t>
            </a:r>
            <a:endParaRPr b="1" sz="2400">
              <a:latin typeface="Poppins"/>
              <a:ea typeface="Poppins"/>
              <a:cs typeface="Poppins"/>
              <a:sym typeface="Poppins"/>
            </a:endParaRPr>
          </a:p>
          <a:p>
            <a:pPr indent="0" lvl="0" marL="0" rtl="0" algn="ctr">
              <a:spcBef>
                <a:spcPts val="0"/>
              </a:spcBef>
              <a:spcAft>
                <a:spcPts val="0"/>
              </a:spcAft>
              <a:buNone/>
            </a:pPr>
            <a:r>
              <a:t/>
            </a:r>
            <a:endParaRPr b="1" sz="2400">
              <a:latin typeface="Poppins"/>
              <a:ea typeface="Poppins"/>
              <a:cs typeface="Poppins"/>
              <a:sym typeface="Poppins"/>
            </a:endParaRPr>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6" name="Shape 9246"/>
        <p:cNvGrpSpPr/>
        <p:nvPr/>
      </p:nvGrpSpPr>
      <p:grpSpPr>
        <a:xfrm>
          <a:off x="0" y="0"/>
          <a:ext cx="0" cy="0"/>
          <a:chOff x="0" y="0"/>
          <a:chExt cx="0" cy="0"/>
        </a:xfrm>
      </p:grpSpPr>
      <p:pic>
        <p:nvPicPr>
          <p:cNvPr id="9247" name="Google Shape;9247;p45"/>
          <p:cNvPicPr preferRelativeResize="0"/>
          <p:nvPr/>
        </p:nvPicPr>
        <p:blipFill rotWithShape="1">
          <a:blip r:embed="rId3">
            <a:alphaModFix/>
          </a:blip>
          <a:srcRect b="21746" l="0" r="0" t="0"/>
          <a:stretch/>
        </p:blipFill>
        <p:spPr>
          <a:xfrm>
            <a:off x="1964875" y="339625"/>
            <a:ext cx="5578375" cy="4365276"/>
          </a:xfrm>
          <a:prstGeom prst="rect">
            <a:avLst/>
          </a:prstGeom>
          <a:noFill/>
          <a:ln>
            <a:noFill/>
          </a:ln>
        </p:spPr>
      </p:pic>
      <p:sp>
        <p:nvSpPr>
          <p:cNvPr id="9248" name="Google Shape;9248;p45"/>
          <p:cNvSpPr txBox="1"/>
          <p:nvPr>
            <p:ph idx="4294967295" type="title"/>
          </p:nvPr>
        </p:nvSpPr>
        <p:spPr>
          <a:xfrm>
            <a:off x="1531575" y="98150"/>
            <a:ext cx="60117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Poppins"/>
                <a:ea typeface="Poppins"/>
                <a:cs typeface="Poppins"/>
                <a:sym typeface="Poppins"/>
              </a:rPr>
              <a:t>Most commonly used access points</a:t>
            </a:r>
            <a:endParaRPr b="1" sz="2400">
              <a:latin typeface="Poppins"/>
              <a:ea typeface="Poppins"/>
              <a:cs typeface="Poppins"/>
              <a:sym typeface="Poppins"/>
            </a:endParaRPr>
          </a:p>
          <a:p>
            <a:pPr indent="0" lvl="0" marL="0" rtl="0" algn="ctr">
              <a:spcBef>
                <a:spcPts val="0"/>
              </a:spcBef>
              <a:spcAft>
                <a:spcPts val="0"/>
              </a:spcAft>
              <a:buNone/>
            </a:pPr>
            <a:r>
              <a:t/>
            </a:r>
            <a:endParaRPr b="1" sz="2400">
              <a:latin typeface="Poppins"/>
              <a:ea typeface="Poppins"/>
              <a:cs typeface="Poppins"/>
              <a:sym typeface="Poppins"/>
            </a:endParaRPr>
          </a:p>
          <a:p>
            <a:pPr indent="0" lvl="0" marL="0" rtl="0" algn="ctr">
              <a:spcBef>
                <a:spcPts val="0"/>
              </a:spcBef>
              <a:spcAft>
                <a:spcPts val="0"/>
              </a:spcAft>
              <a:buNone/>
            </a:pPr>
            <a:r>
              <a:t/>
            </a:r>
            <a:endParaRPr b="1" sz="2400">
              <a:latin typeface="Poppins"/>
              <a:ea typeface="Poppins"/>
              <a:cs typeface="Poppins"/>
              <a:sym typeface="Poppins"/>
            </a:endParaRPr>
          </a:p>
          <a:p>
            <a:pPr indent="0" lvl="0" marL="0" rtl="0" algn="ctr">
              <a:spcBef>
                <a:spcPts val="0"/>
              </a:spcBef>
              <a:spcAft>
                <a:spcPts val="0"/>
              </a:spcAft>
              <a:buNone/>
            </a:pPr>
            <a:r>
              <a:t/>
            </a:r>
            <a:endParaRPr b="1" sz="2400">
              <a:latin typeface="Poppins"/>
              <a:ea typeface="Poppins"/>
              <a:cs typeface="Poppins"/>
              <a:sym typeface="Poppins"/>
            </a:endParaRPr>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p>
        </p:txBody>
      </p:sp>
      <p:sp>
        <p:nvSpPr>
          <p:cNvPr id="9249" name="Google Shape;9249;p45"/>
          <p:cNvSpPr/>
          <p:nvPr/>
        </p:nvSpPr>
        <p:spPr>
          <a:xfrm>
            <a:off x="5279075" y="1711675"/>
            <a:ext cx="406800" cy="1950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45"/>
          <p:cNvSpPr/>
          <p:nvPr/>
        </p:nvSpPr>
        <p:spPr>
          <a:xfrm>
            <a:off x="5228225" y="2059075"/>
            <a:ext cx="330600" cy="1950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45"/>
          <p:cNvSpPr/>
          <p:nvPr/>
        </p:nvSpPr>
        <p:spPr>
          <a:xfrm>
            <a:off x="4660500" y="3533500"/>
            <a:ext cx="372900" cy="254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5" name="Shape 9255"/>
        <p:cNvGrpSpPr/>
        <p:nvPr/>
      </p:nvGrpSpPr>
      <p:grpSpPr>
        <a:xfrm>
          <a:off x="0" y="0"/>
          <a:ext cx="0" cy="0"/>
          <a:chOff x="0" y="0"/>
          <a:chExt cx="0" cy="0"/>
        </a:xfrm>
      </p:grpSpPr>
      <p:pic>
        <p:nvPicPr>
          <p:cNvPr id="9256" name="Google Shape;9256;p46"/>
          <p:cNvPicPr preferRelativeResize="0"/>
          <p:nvPr/>
        </p:nvPicPr>
        <p:blipFill>
          <a:blip r:embed="rId3">
            <a:alphaModFix/>
          </a:blip>
          <a:stretch>
            <a:fillRect/>
          </a:stretch>
        </p:blipFill>
        <p:spPr>
          <a:xfrm>
            <a:off x="1895050" y="168781"/>
            <a:ext cx="5453501" cy="5453501"/>
          </a:xfrm>
          <a:prstGeom prst="rect">
            <a:avLst/>
          </a:prstGeom>
          <a:noFill/>
          <a:ln>
            <a:noFill/>
          </a:ln>
        </p:spPr>
      </p:pic>
      <p:sp>
        <p:nvSpPr>
          <p:cNvPr id="9257" name="Google Shape;9257;p46"/>
          <p:cNvSpPr txBox="1"/>
          <p:nvPr>
            <p:ph type="title"/>
          </p:nvPr>
        </p:nvSpPr>
        <p:spPr>
          <a:xfrm>
            <a:off x="1550250" y="171675"/>
            <a:ext cx="6143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Distribution of start  &amp; end locations</a:t>
            </a:r>
            <a:endParaRPr sz="2400"/>
          </a:p>
          <a:p>
            <a:pPr indent="0" lvl="0" marL="0" rtl="0" algn="ctr">
              <a:spcBef>
                <a:spcPts val="0"/>
              </a:spcBef>
              <a:spcAft>
                <a:spcPts val="0"/>
              </a:spcAft>
              <a:buNone/>
            </a:pPr>
            <a:r>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4" name="Shape 9114"/>
        <p:cNvGrpSpPr/>
        <p:nvPr/>
      </p:nvGrpSpPr>
      <p:grpSpPr>
        <a:xfrm>
          <a:off x="0" y="0"/>
          <a:ext cx="0" cy="0"/>
          <a:chOff x="0" y="0"/>
          <a:chExt cx="0" cy="0"/>
        </a:xfrm>
      </p:grpSpPr>
      <p:sp>
        <p:nvSpPr>
          <p:cNvPr id="9115" name="Google Shape;9115;p29"/>
          <p:cNvSpPr txBox="1"/>
          <p:nvPr>
            <p:ph idx="3" type="title"/>
          </p:nvPr>
        </p:nvSpPr>
        <p:spPr>
          <a:xfrm>
            <a:off x="5925412" y="3033278"/>
            <a:ext cx="23271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2"/>
                </a:solidFill>
              </a:rPr>
              <a:t>Conclusion</a:t>
            </a:r>
            <a:endParaRPr sz="2100">
              <a:solidFill>
                <a:schemeClr val="accent2"/>
              </a:solidFill>
            </a:endParaRPr>
          </a:p>
        </p:txBody>
      </p:sp>
      <p:sp>
        <p:nvSpPr>
          <p:cNvPr id="9116" name="Google Shape;9116;p29"/>
          <p:cNvSpPr txBox="1"/>
          <p:nvPr>
            <p:ph type="title"/>
          </p:nvPr>
        </p:nvSpPr>
        <p:spPr>
          <a:xfrm>
            <a:off x="1698600" y="292775"/>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Outline of presentation</a:t>
            </a:r>
            <a:endParaRPr sz="2400"/>
          </a:p>
        </p:txBody>
      </p:sp>
      <p:sp>
        <p:nvSpPr>
          <p:cNvPr id="9117" name="Google Shape;9117;p29"/>
          <p:cNvSpPr/>
          <p:nvPr/>
        </p:nvSpPr>
        <p:spPr>
          <a:xfrm>
            <a:off x="1288675" y="773200"/>
            <a:ext cx="818100" cy="3877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29"/>
          <p:cNvSpPr txBox="1"/>
          <p:nvPr>
            <p:ph idx="2" type="title"/>
          </p:nvPr>
        </p:nvSpPr>
        <p:spPr>
          <a:xfrm>
            <a:off x="1474500" y="1022350"/>
            <a:ext cx="11205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solidFill>
                  <a:schemeClr val="accent2"/>
                </a:solidFill>
              </a:rPr>
              <a:t>01.</a:t>
            </a:r>
            <a:endParaRPr sz="3700">
              <a:solidFill>
                <a:schemeClr val="accent2"/>
              </a:solidFill>
            </a:endParaRPr>
          </a:p>
        </p:txBody>
      </p:sp>
      <p:sp>
        <p:nvSpPr>
          <p:cNvPr id="9119" name="Google Shape;9119;p29"/>
          <p:cNvSpPr/>
          <p:nvPr/>
        </p:nvSpPr>
        <p:spPr>
          <a:xfrm>
            <a:off x="4616825" y="2241200"/>
            <a:ext cx="818100" cy="3166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29"/>
          <p:cNvSpPr txBox="1"/>
          <p:nvPr>
            <p:ph idx="2" type="title"/>
          </p:nvPr>
        </p:nvSpPr>
        <p:spPr>
          <a:xfrm>
            <a:off x="1474500" y="2890800"/>
            <a:ext cx="11205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solidFill>
                  <a:schemeClr val="accent2"/>
                </a:solidFill>
              </a:rPr>
              <a:t>02.</a:t>
            </a:r>
            <a:endParaRPr sz="3700">
              <a:solidFill>
                <a:schemeClr val="accent2"/>
              </a:solidFill>
            </a:endParaRPr>
          </a:p>
        </p:txBody>
      </p:sp>
      <p:sp>
        <p:nvSpPr>
          <p:cNvPr id="9121" name="Google Shape;9121;p29"/>
          <p:cNvSpPr txBox="1"/>
          <p:nvPr>
            <p:ph idx="2" type="title"/>
          </p:nvPr>
        </p:nvSpPr>
        <p:spPr>
          <a:xfrm>
            <a:off x="4804900" y="2252700"/>
            <a:ext cx="11205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solidFill>
                  <a:schemeClr val="accent2"/>
                </a:solidFill>
              </a:rPr>
              <a:t>03.</a:t>
            </a:r>
            <a:endParaRPr sz="3700">
              <a:solidFill>
                <a:schemeClr val="accent2"/>
              </a:solidFill>
            </a:endParaRPr>
          </a:p>
        </p:txBody>
      </p:sp>
      <p:sp>
        <p:nvSpPr>
          <p:cNvPr id="9122" name="Google Shape;9122;p29"/>
          <p:cNvSpPr txBox="1"/>
          <p:nvPr>
            <p:ph idx="2" type="title"/>
          </p:nvPr>
        </p:nvSpPr>
        <p:spPr>
          <a:xfrm>
            <a:off x="4861075" y="3621050"/>
            <a:ext cx="11205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solidFill>
                  <a:schemeClr val="accent2"/>
                </a:solidFill>
              </a:rPr>
              <a:t>04.</a:t>
            </a:r>
            <a:endParaRPr sz="3700">
              <a:solidFill>
                <a:schemeClr val="accent2"/>
              </a:solidFill>
            </a:endParaRPr>
          </a:p>
        </p:txBody>
      </p:sp>
      <p:sp>
        <p:nvSpPr>
          <p:cNvPr id="9123" name="Google Shape;9123;p29"/>
          <p:cNvSpPr txBox="1"/>
          <p:nvPr>
            <p:ph idx="3" type="title"/>
          </p:nvPr>
        </p:nvSpPr>
        <p:spPr>
          <a:xfrm>
            <a:off x="5824212" y="1899553"/>
            <a:ext cx="23271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2"/>
                </a:solidFill>
              </a:rPr>
              <a:t>Results</a:t>
            </a:r>
            <a:endParaRPr sz="2100">
              <a:solidFill>
                <a:schemeClr val="accent2"/>
              </a:solidFill>
            </a:endParaRPr>
          </a:p>
        </p:txBody>
      </p:sp>
      <p:sp>
        <p:nvSpPr>
          <p:cNvPr id="9124" name="Google Shape;9124;p29"/>
          <p:cNvSpPr txBox="1"/>
          <p:nvPr>
            <p:ph idx="3" type="title"/>
          </p:nvPr>
        </p:nvSpPr>
        <p:spPr>
          <a:xfrm>
            <a:off x="2292287" y="2801178"/>
            <a:ext cx="23271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2"/>
                </a:solidFill>
              </a:rPr>
              <a:t>Methods</a:t>
            </a:r>
            <a:endParaRPr sz="2100">
              <a:solidFill>
                <a:schemeClr val="accent2"/>
              </a:solidFill>
            </a:endParaRPr>
          </a:p>
        </p:txBody>
      </p:sp>
      <p:sp>
        <p:nvSpPr>
          <p:cNvPr id="9125" name="Google Shape;9125;p29"/>
          <p:cNvSpPr txBox="1"/>
          <p:nvPr>
            <p:ph idx="3" type="title"/>
          </p:nvPr>
        </p:nvSpPr>
        <p:spPr>
          <a:xfrm>
            <a:off x="2341387" y="1022353"/>
            <a:ext cx="23271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2"/>
                </a:solidFill>
              </a:rPr>
              <a:t>Predictions</a:t>
            </a:r>
            <a:endParaRPr sz="2100">
              <a:solidFill>
                <a:schemeClr val="accent2"/>
              </a:solidFill>
            </a:endParaRPr>
          </a:p>
        </p:txBody>
      </p:sp>
      <p:sp>
        <p:nvSpPr>
          <p:cNvPr id="9126" name="Google Shape;9126;p29"/>
          <p:cNvSpPr txBox="1"/>
          <p:nvPr/>
        </p:nvSpPr>
        <p:spPr>
          <a:xfrm>
            <a:off x="2106775" y="1660450"/>
            <a:ext cx="2754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oppins Light"/>
                <a:ea typeface="Poppins Light"/>
                <a:cs typeface="Poppins Light"/>
                <a:sym typeface="Poppins Light"/>
              </a:rPr>
              <a:t>Hypothesis of how VeoRide scooters help supplement campus </a:t>
            </a:r>
            <a:r>
              <a:rPr lang="en" sz="1500">
                <a:latin typeface="Poppins Light"/>
                <a:ea typeface="Poppins Light"/>
                <a:cs typeface="Poppins Light"/>
                <a:sym typeface="Poppins Light"/>
              </a:rPr>
              <a:t>transportation</a:t>
            </a:r>
            <a:endParaRPr sz="1500">
              <a:latin typeface="Poppins Light"/>
              <a:ea typeface="Poppins Light"/>
              <a:cs typeface="Poppins Light"/>
              <a:sym typeface="Poppins Light"/>
            </a:endParaRPr>
          </a:p>
        </p:txBody>
      </p:sp>
      <p:sp>
        <p:nvSpPr>
          <p:cNvPr id="9127" name="Google Shape;9127;p29"/>
          <p:cNvSpPr txBox="1"/>
          <p:nvPr/>
        </p:nvSpPr>
        <p:spPr>
          <a:xfrm>
            <a:off x="5711800" y="3671375"/>
            <a:ext cx="299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oppins Light"/>
                <a:ea typeface="Poppins Light"/>
                <a:cs typeface="Poppins Light"/>
                <a:sym typeface="Poppins Light"/>
              </a:rPr>
              <a:t>Summary of findings and recommendations for DOTS</a:t>
            </a:r>
            <a:endParaRPr sz="1500">
              <a:latin typeface="Poppins Light"/>
              <a:ea typeface="Poppins Light"/>
              <a:cs typeface="Poppins Light"/>
              <a:sym typeface="Poppins Light"/>
            </a:endParaRPr>
          </a:p>
        </p:txBody>
      </p:sp>
      <p:sp>
        <p:nvSpPr>
          <p:cNvPr id="9128" name="Google Shape;9128;p29"/>
          <p:cNvSpPr txBox="1"/>
          <p:nvPr/>
        </p:nvSpPr>
        <p:spPr>
          <a:xfrm>
            <a:off x="5711800" y="2388550"/>
            <a:ext cx="275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oppins Light"/>
                <a:ea typeface="Poppins Light"/>
                <a:cs typeface="Poppins Light"/>
                <a:sym typeface="Poppins Light"/>
              </a:rPr>
              <a:t>Results from the data analysis</a:t>
            </a:r>
            <a:endParaRPr sz="1500">
              <a:latin typeface="Poppins Light"/>
              <a:ea typeface="Poppins Light"/>
              <a:cs typeface="Poppins Light"/>
              <a:sym typeface="Poppins Light"/>
            </a:endParaRPr>
          </a:p>
        </p:txBody>
      </p:sp>
      <p:sp>
        <p:nvSpPr>
          <p:cNvPr id="9129" name="Google Shape;9129;p29"/>
          <p:cNvSpPr txBox="1"/>
          <p:nvPr/>
        </p:nvSpPr>
        <p:spPr>
          <a:xfrm>
            <a:off x="2078675" y="3386000"/>
            <a:ext cx="2754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oppins Light"/>
                <a:ea typeface="Poppins Light"/>
                <a:cs typeface="Poppins Light"/>
                <a:sym typeface="Poppins Light"/>
              </a:rPr>
              <a:t>The data sets and methods used to test hypothesis and conduct analysis</a:t>
            </a:r>
            <a:endParaRPr sz="1500">
              <a:latin typeface="Poppins Light"/>
              <a:ea typeface="Poppins Light"/>
              <a:cs typeface="Poppins Light"/>
              <a:sym typeface="Poppi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1" name="Shape 9261"/>
        <p:cNvGrpSpPr/>
        <p:nvPr/>
      </p:nvGrpSpPr>
      <p:grpSpPr>
        <a:xfrm>
          <a:off x="0" y="0"/>
          <a:ext cx="0" cy="0"/>
          <a:chOff x="0" y="0"/>
          <a:chExt cx="0" cy="0"/>
        </a:xfrm>
      </p:grpSpPr>
      <p:pic>
        <p:nvPicPr>
          <p:cNvPr id="9262" name="Google Shape;9262;p47"/>
          <p:cNvPicPr preferRelativeResize="0"/>
          <p:nvPr/>
        </p:nvPicPr>
        <p:blipFill>
          <a:blip r:embed="rId3">
            <a:alphaModFix/>
          </a:blip>
          <a:stretch>
            <a:fillRect/>
          </a:stretch>
        </p:blipFill>
        <p:spPr>
          <a:xfrm>
            <a:off x="1932475" y="-237238"/>
            <a:ext cx="5973925" cy="5973925"/>
          </a:xfrm>
          <a:prstGeom prst="rect">
            <a:avLst/>
          </a:prstGeom>
          <a:noFill/>
          <a:ln>
            <a:noFill/>
          </a:ln>
        </p:spPr>
      </p:pic>
      <p:sp>
        <p:nvSpPr>
          <p:cNvPr id="9263" name="Google Shape;9263;p47"/>
          <p:cNvSpPr txBox="1"/>
          <p:nvPr/>
        </p:nvSpPr>
        <p:spPr>
          <a:xfrm>
            <a:off x="2669200" y="42375"/>
            <a:ext cx="5677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2"/>
                </a:solidFill>
                <a:latin typeface="Poppins"/>
                <a:ea typeface="Poppins"/>
                <a:cs typeface="Poppins"/>
                <a:sym typeface="Poppins"/>
              </a:rPr>
              <a:t>Parking lot/garage locations</a:t>
            </a:r>
            <a:endParaRPr b="1" sz="2400">
              <a:solidFill>
                <a:schemeClr val="accent2"/>
              </a:solidFill>
              <a:latin typeface="Poppins"/>
              <a:ea typeface="Poppins"/>
              <a:cs typeface="Poppins"/>
              <a:sym typeface="Poppins"/>
            </a:endParaRPr>
          </a:p>
          <a:p>
            <a:pPr indent="0" lvl="0" marL="0" rtl="0" algn="l">
              <a:spcBef>
                <a:spcPts val="0"/>
              </a:spcBef>
              <a:spcAft>
                <a:spcPts val="0"/>
              </a:spcAft>
              <a:buNone/>
            </a:pPr>
            <a:r>
              <a:t/>
            </a:r>
            <a:endParaRPr b="1" sz="2400">
              <a:solidFill>
                <a:schemeClr val="accent2"/>
              </a:solidFill>
              <a:latin typeface="Poppins"/>
              <a:ea typeface="Poppins"/>
              <a:cs typeface="Poppins"/>
              <a:sym typeface="Poppins"/>
            </a:endParaRPr>
          </a:p>
        </p:txBody>
      </p:sp>
      <p:sp>
        <p:nvSpPr>
          <p:cNvPr id="9264" name="Google Shape;9264;p47"/>
          <p:cNvSpPr/>
          <p:nvPr/>
        </p:nvSpPr>
        <p:spPr>
          <a:xfrm>
            <a:off x="4398300" y="1550675"/>
            <a:ext cx="483000" cy="2373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265" name="Google Shape;9265;p47"/>
          <p:cNvSpPr/>
          <p:nvPr/>
        </p:nvSpPr>
        <p:spPr>
          <a:xfrm>
            <a:off x="3626700" y="2770800"/>
            <a:ext cx="440700" cy="2373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47"/>
          <p:cNvSpPr/>
          <p:nvPr/>
        </p:nvSpPr>
        <p:spPr>
          <a:xfrm>
            <a:off x="4736775" y="2631063"/>
            <a:ext cx="440700" cy="2373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0" name="Shape 9270"/>
        <p:cNvGrpSpPr/>
        <p:nvPr/>
      </p:nvGrpSpPr>
      <p:grpSpPr>
        <a:xfrm>
          <a:off x="0" y="0"/>
          <a:ext cx="0" cy="0"/>
          <a:chOff x="0" y="0"/>
          <a:chExt cx="0" cy="0"/>
        </a:xfrm>
      </p:grpSpPr>
      <p:pic>
        <p:nvPicPr>
          <p:cNvPr id="9271" name="Google Shape;9271;p48"/>
          <p:cNvPicPr preferRelativeResize="0"/>
          <p:nvPr/>
        </p:nvPicPr>
        <p:blipFill>
          <a:blip r:embed="rId3">
            <a:alphaModFix/>
          </a:blip>
          <a:stretch>
            <a:fillRect/>
          </a:stretch>
        </p:blipFill>
        <p:spPr>
          <a:xfrm>
            <a:off x="1932475" y="-237250"/>
            <a:ext cx="5973925" cy="5973925"/>
          </a:xfrm>
          <a:prstGeom prst="rect">
            <a:avLst/>
          </a:prstGeom>
          <a:noFill/>
          <a:ln>
            <a:noFill/>
          </a:ln>
        </p:spPr>
      </p:pic>
      <p:sp>
        <p:nvSpPr>
          <p:cNvPr id="9272" name="Google Shape;9272;p48"/>
          <p:cNvSpPr txBox="1"/>
          <p:nvPr/>
        </p:nvSpPr>
        <p:spPr>
          <a:xfrm>
            <a:off x="2669200" y="42375"/>
            <a:ext cx="5677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2"/>
                </a:solidFill>
                <a:latin typeface="Poppins"/>
                <a:ea typeface="Poppins"/>
                <a:cs typeface="Poppins"/>
                <a:sym typeface="Poppins"/>
              </a:rPr>
              <a:t>Residential areas </a:t>
            </a:r>
            <a:endParaRPr b="1" sz="2400">
              <a:solidFill>
                <a:schemeClr val="accent2"/>
              </a:solidFill>
              <a:latin typeface="Poppins"/>
              <a:ea typeface="Poppins"/>
              <a:cs typeface="Poppins"/>
              <a:sym typeface="Poppins"/>
            </a:endParaRPr>
          </a:p>
          <a:p>
            <a:pPr indent="0" lvl="0" marL="0" rtl="0" algn="l">
              <a:spcBef>
                <a:spcPts val="0"/>
              </a:spcBef>
              <a:spcAft>
                <a:spcPts val="0"/>
              </a:spcAft>
              <a:buNone/>
            </a:pPr>
            <a:r>
              <a:t/>
            </a:r>
            <a:endParaRPr b="1" sz="2400">
              <a:solidFill>
                <a:schemeClr val="accent2"/>
              </a:solidFill>
              <a:latin typeface="Poppins"/>
              <a:ea typeface="Poppins"/>
              <a:cs typeface="Poppins"/>
              <a:sym typeface="Poppins"/>
            </a:endParaRPr>
          </a:p>
        </p:txBody>
      </p:sp>
      <p:sp>
        <p:nvSpPr>
          <p:cNvPr id="9273" name="Google Shape;9273;p48"/>
          <p:cNvSpPr/>
          <p:nvPr/>
        </p:nvSpPr>
        <p:spPr>
          <a:xfrm>
            <a:off x="5634975" y="881275"/>
            <a:ext cx="516900" cy="2373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48"/>
          <p:cNvSpPr/>
          <p:nvPr/>
        </p:nvSpPr>
        <p:spPr>
          <a:xfrm>
            <a:off x="5584150" y="1389675"/>
            <a:ext cx="432000" cy="2373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48"/>
          <p:cNvSpPr/>
          <p:nvPr/>
        </p:nvSpPr>
        <p:spPr>
          <a:xfrm>
            <a:off x="4605900" y="3245425"/>
            <a:ext cx="334200" cy="2373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9" name="Shape 9279"/>
        <p:cNvGrpSpPr/>
        <p:nvPr/>
      </p:nvGrpSpPr>
      <p:grpSpPr>
        <a:xfrm>
          <a:off x="0" y="0"/>
          <a:ext cx="0" cy="0"/>
          <a:chOff x="0" y="0"/>
          <a:chExt cx="0" cy="0"/>
        </a:xfrm>
      </p:grpSpPr>
      <p:pic>
        <p:nvPicPr>
          <p:cNvPr id="9280" name="Google Shape;9280;p49"/>
          <p:cNvPicPr preferRelativeResize="0"/>
          <p:nvPr/>
        </p:nvPicPr>
        <p:blipFill>
          <a:blip r:embed="rId3">
            <a:alphaModFix/>
          </a:blip>
          <a:stretch>
            <a:fillRect/>
          </a:stretch>
        </p:blipFill>
        <p:spPr>
          <a:xfrm>
            <a:off x="1932475" y="-237250"/>
            <a:ext cx="5973925" cy="5973925"/>
          </a:xfrm>
          <a:prstGeom prst="rect">
            <a:avLst/>
          </a:prstGeom>
          <a:noFill/>
          <a:ln>
            <a:noFill/>
          </a:ln>
        </p:spPr>
      </p:pic>
      <p:sp>
        <p:nvSpPr>
          <p:cNvPr id="9281" name="Google Shape;9281;p49"/>
          <p:cNvSpPr txBox="1"/>
          <p:nvPr/>
        </p:nvSpPr>
        <p:spPr>
          <a:xfrm>
            <a:off x="1679000" y="42375"/>
            <a:ext cx="6667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2"/>
                </a:solidFill>
                <a:latin typeface="Poppins"/>
                <a:ea typeface="Poppins"/>
                <a:cs typeface="Poppins"/>
                <a:sym typeface="Poppins"/>
              </a:rPr>
              <a:t>Dining halls, shops, and rec facilities</a:t>
            </a:r>
            <a:endParaRPr b="1" sz="2400">
              <a:solidFill>
                <a:schemeClr val="accent2"/>
              </a:solidFill>
              <a:latin typeface="Poppins"/>
              <a:ea typeface="Poppins"/>
              <a:cs typeface="Poppins"/>
              <a:sym typeface="Poppins"/>
            </a:endParaRPr>
          </a:p>
          <a:p>
            <a:pPr indent="0" lvl="0" marL="0" rtl="0" algn="l">
              <a:spcBef>
                <a:spcPts val="0"/>
              </a:spcBef>
              <a:spcAft>
                <a:spcPts val="0"/>
              </a:spcAft>
              <a:buNone/>
            </a:pPr>
            <a:r>
              <a:t/>
            </a:r>
            <a:endParaRPr b="1" sz="2400">
              <a:solidFill>
                <a:schemeClr val="accent2"/>
              </a:solidFill>
              <a:latin typeface="Poppins"/>
              <a:ea typeface="Poppins"/>
              <a:cs typeface="Poppins"/>
              <a:sym typeface="Poppins"/>
            </a:endParaRPr>
          </a:p>
        </p:txBody>
      </p:sp>
      <p:sp>
        <p:nvSpPr>
          <p:cNvPr id="9282" name="Google Shape;9282;p49"/>
          <p:cNvSpPr/>
          <p:nvPr/>
        </p:nvSpPr>
        <p:spPr>
          <a:xfrm>
            <a:off x="3940225" y="3253875"/>
            <a:ext cx="432300" cy="2457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49"/>
          <p:cNvSpPr/>
          <p:nvPr/>
        </p:nvSpPr>
        <p:spPr>
          <a:xfrm>
            <a:off x="5694300" y="3338625"/>
            <a:ext cx="372900" cy="2457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49"/>
          <p:cNvSpPr/>
          <p:nvPr/>
        </p:nvSpPr>
        <p:spPr>
          <a:xfrm>
            <a:off x="4139700" y="847375"/>
            <a:ext cx="432300" cy="2457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49"/>
          <p:cNvSpPr/>
          <p:nvPr/>
        </p:nvSpPr>
        <p:spPr>
          <a:xfrm>
            <a:off x="3347100" y="1321875"/>
            <a:ext cx="254100" cy="3558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9" name="Shape 9289"/>
        <p:cNvGrpSpPr/>
        <p:nvPr/>
      </p:nvGrpSpPr>
      <p:grpSpPr>
        <a:xfrm>
          <a:off x="0" y="0"/>
          <a:ext cx="0" cy="0"/>
          <a:chOff x="0" y="0"/>
          <a:chExt cx="0" cy="0"/>
        </a:xfrm>
      </p:grpSpPr>
      <p:sp>
        <p:nvSpPr>
          <p:cNvPr id="9290" name="Google Shape;9290;p50"/>
          <p:cNvSpPr txBox="1"/>
          <p:nvPr>
            <p:ph type="title"/>
          </p:nvPr>
        </p:nvSpPr>
        <p:spPr>
          <a:xfrm>
            <a:off x="1698600" y="33760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Most customers only rode a few times</a:t>
            </a:r>
            <a:endParaRPr sz="2000"/>
          </a:p>
        </p:txBody>
      </p:sp>
      <p:sp>
        <p:nvSpPr>
          <p:cNvPr id="9291" name="Google Shape;9291;p50"/>
          <p:cNvSpPr txBox="1"/>
          <p:nvPr>
            <p:ph idx="1" type="body"/>
          </p:nvPr>
        </p:nvSpPr>
        <p:spPr>
          <a:xfrm>
            <a:off x="1779550" y="854950"/>
            <a:ext cx="53787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There were 6,605 customers in two months.</a:t>
            </a:r>
            <a:br>
              <a:rPr lang="en"/>
            </a:br>
            <a:r>
              <a:rPr lang="en"/>
              <a:t>150 averaged 0.5+ rides/day; 15 averaged 2+ rides/day</a:t>
            </a:r>
            <a:endParaRPr/>
          </a:p>
        </p:txBody>
      </p:sp>
      <p:pic>
        <p:nvPicPr>
          <p:cNvPr id="9292" name="Google Shape;9292;p50" title="Chart"/>
          <p:cNvPicPr preferRelativeResize="0"/>
          <p:nvPr/>
        </p:nvPicPr>
        <p:blipFill>
          <a:blip r:embed="rId3">
            <a:alphaModFix/>
          </a:blip>
          <a:stretch>
            <a:fillRect/>
          </a:stretch>
        </p:blipFill>
        <p:spPr>
          <a:xfrm>
            <a:off x="1566450" y="1426626"/>
            <a:ext cx="6011100" cy="3716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6" name="Shape 9296"/>
        <p:cNvGrpSpPr/>
        <p:nvPr/>
      </p:nvGrpSpPr>
      <p:grpSpPr>
        <a:xfrm>
          <a:off x="0" y="0"/>
          <a:ext cx="0" cy="0"/>
          <a:chOff x="0" y="0"/>
          <a:chExt cx="0" cy="0"/>
        </a:xfrm>
      </p:grpSpPr>
      <p:sp>
        <p:nvSpPr>
          <p:cNvPr id="9297" name="Google Shape;9297;p51"/>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Conclusion</a:t>
            </a:r>
            <a:endParaRPr sz="2400"/>
          </a:p>
        </p:txBody>
      </p:sp>
      <p:sp>
        <p:nvSpPr>
          <p:cNvPr id="9298" name="Google Shape;9298;p51"/>
          <p:cNvSpPr txBox="1"/>
          <p:nvPr>
            <p:ph idx="2" type="title"/>
          </p:nvPr>
        </p:nvSpPr>
        <p:spPr>
          <a:xfrm>
            <a:off x="1055404" y="1637150"/>
            <a:ext cx="23271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Summary of findings</a:t>
            </a:r>
            <a:endParaRPr/>
          </a:p>
        </p:txBody>
      </p:sp>
      <p:sp>
        <p:nvSpPr>
          <p:cNvPr id="9299" name="Google Shape;9299;p51"/>
          <p:cNvSpPr txBox="1"/>
          <p:nvPr>
            <p:ph idx="1" type="subTitle"/>
          </p:nvPr>
        </p:nvSpPr>
        <p:spPr>
          <a:xfrm>
            <a:off x="233350" y="2122850"/>
            <a:ext cx="4083600" cy="2592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The largest portion of rides started and ended on campus</a:t>
            </a:r>
            <a:br>
              <a:rPr lang="en"/>
            </a:br>
            <a:endParaRPr/>
          </a:p>
          <a:p>
            <a:pPr indent="-317500" lvl="0" marL="457200" rtl="0" algn="l">
              <a:spcBef>
                <a:spcPts val="0"/>
              </a:spcBef>
              <a:spcAft>
                <a:spcPts val="0"/>
              </a:spcAft>
              <a:buSzPts val="1400"/>
              <a:buChar char="●"/>
            </a:pPr>
            <a:r>
              <a:rPr lang="en"/>
              <a:t>Some riders appeared to be using scooters for recreational purposes</a:t>
            </a:r>
            <a:br>
              <a:rPr lang="en"/>
            </a:br>
            <a:endParaRPr/>
          </a:p>
          <a:p>
            <a:pPr indent="-317500" lvl="0" marL="457200" rtl="0" algn="l">
              <a:spcBef>
                <a:spcPts val="0"/>
              </a:spcBef>
              <a:spcAft>
                <a:spcPts val="0"/>
              </a:spcAft>
              <a:buSzPts val="1400"/>
              <a:buChar char="●"/>
            </a:pPr>
            <a:r>
              <a:rPr lang="en"/>
              <a:t>Scooting saves time compared to walking or taking the bus</a:t>
            </a:r>
            <a:endParaRPr/>
          </a:p>
        </p:txBody>
      </p:sp>
      <p:sp>
        <p:nvSpPr>
          <p:cNvPr id="9300" name="Google Shape;9300;p51"/>
          <p:cNvSpPr txBox="1"/>
          <p:nvPr>
            <p:ph idx="3" type="title"/>
          </p:nvPr>
        </p:nvSpPr>
        <p:spPr>
          <a:xfrm>
            <a:off x="5761349" y="1637150"/>
            <a:ext cx="24546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Recommendations for DOTS</a:t>
            </a:r>
            <a:endParaRPr/>
          </a:p>
        </p:txBody>
      </p:sp>
      <p:sp>
        <p:nvSpPr>
          <p:cNvPr id="9301" name="Google Shape;9301;p51"/>
          <p:cNvSpPr txBox="1"/>
          <p:nvPr>
            <p:ph idx="4" type="subTitle"/>
          </p:nvPr>
        </p:nvSpPr>
        <p:spPr>
          <a:xfrm>
            <a:off x="4910151" y="2168250"/>
            <a:ext cx="4083600" cy="2547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Fine-grained density analysis would inform where to install bike lanes</a:t>
            </a:r>
            <a:br>
              <a:rPr lang="en"/>
            </a:br>
            <a:endParaRPr/>
          </a:p>
          <a:p>
            <a:pPr indent="-317500" lvl="0" marL="457200" rtl="0" algn="l">
              <a:spcBef>
                <a:spcPts val="0"/>
              </a:spcBef>
              <a:spcAft>
                <a:spcPts val="0"/>
              </a:spcAft>
              <a:buSzPts val="1400"/>
              <a:buChar char="●"/>
            </a:pPr>
            <a:r>
              <a:rPr lang="en"/>
              <a:t>Reliable access to scooters is improved by larger parking hubs</a:t>
            </a:r>
            <a:br>
              <a:rPr lang="en"/>
            </a:br>
            <a:endParaRPr/>
          </a:p>
          <a:p>
            <a:pPr indent="-317500" lvl="0" marL="457200" rtl="0" algn="l">
              <a:spcBef>
                <a:spcPts val="0"/>
              </a:spcBef>
              <a:spcAft>
                <a:spcPts val="0"/>
              </a:spcAft>
              <a:buSzPts val="1400"/>
              <a:buChar char="●"/>
            </a:pPr>
            <a:r>
              <a:rPr lang="en"/>
              <a:t>Challenges remain to increase adoption and usage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5" name="Shape 9305"/>
        <p:cNvGrpSpPr/>
        <p:nvPr/>
      </p:nvGrpSpPr>
      <p:grpSpPr>
        <a:xfrm>
          <a:off x="0" y="0"/>
          <a:ext cx="0" cy="0"/>
          <a:chOff x="0" y="0"/>
          <a:chExt cx="0" cy="0"/>
        </a:xfrm>
      </p:grpSpPr>
      <p:sp>
        <p:nvSpPr>
          <p:cNvPr id="9306" name="Google Shape;9306;p52"/>
          <p:cNvSpPr txBox="1"/>
          <p:nvPr>
            <p:ph type="title"/>
          </p:nvPr>
        </p:nvSpPr>
        <p:spPr>
          <a:xfrm>
            <a:off x="1618625" y="118475"/>
            <a:ext cx="5746800" cy="11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VeoRide E-Scooters: How to increase adoption of e-scooters in College Park</a:t>
            </a:r>
            <a:endParaRPr sz="2400"/>
          </a:p>
        </p:txBody>
      </p:sp>
      <p:sp>
        <p:nvSpPr>
          <p:cNvPr id="9307" name="Google Shape;9307;p52"/>
          <p:cNvSpPr txBox="1"/>
          <p:nvPr>
            <p:ph idx="2" type="title"/>
          </p:nvPr>
        </p:nvSpPr>
        <p:spPr>
          <a:xfrm>
            <a:off x="1055404" y="1637150"/>
            <a:ext cx="23271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a:t>
            </a:r>
            <a:endParaRPr/>
          </a:p>
        </p:txBody>
      </p:sp>
      <p:sp>
        <p:nvSpPr>
          <p:cNvPr id="9308" name="Google Shape;9308;p52"/>
          <p:cNvSpPr txBox="1"/>
          <p:nvPr>
            <p:ph idx="1" type="subTitle"/>
          </p:nvPr>
        </p:nvSpPr>
        <p:spPr>
          <a:xfrm>
            <a:off x="233350" y="2122850"/>
            <a:ext cx="4083600" cy="25929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E-scooters</a:t>
            </a:r>
            <a:r>
              <a:rPr lang="en"/>
              <a:t> are efficient and non polluting </a:t>
            </a:r>
            <a:endParaRPr/>
          </a:p>
          <a:p>
            <a:pPr indent="-317500" lvl="0" marL="457200" rtl="0" algn="l">
              <a:lnSpc>
                <a:spcPct val="115000"/>
              </a:lnSpc>
              <a:spcBef>
                <a:spcPts val="0"/>
              </a:spcBef>
              <a:spcAft>
                <a:spcPts val="0"/>
              </a:spcAft>
              <a:buSzPts val="1400"/>
              <a:buChar char="●"/>
            </a:pPr>
            <a:r>
              <a:rPr lang="en"/>
              <a:t>Increased adoption would reduce congestion and the need for large parking lots</a:t>
            </a:r>
            <a:endParaRPr/>
          </a:p>
          <a:p>
            <a:pPr indent="-317500" lvl="0" marL="457200" rtl="0" algn="l">
              <a:lnSpc>
                <a:spcPct val="115000"/>
              </a:lnSpc>
              <a:spcBef>
                <a:spcPts val="0"/>
              </a:spcBef>
              <a:spcAft>
                <a:spcPts val="0"/>
              </a:spcAft>
              <a:buSzPts val="1400"/>
              <a:buChar char="●"/>
            </a:pPr>
            <a:r>
              <a:rPr lang="en"/>
              <a:t>Analysis showed that e-scooters actually saved time compared to bussing or walking</a:t>
            </a:r>
            <a:endParaRPr/>
          </a:p>
        </p:txBody>
      </p:sp>
      <p:sp>
        <p:nvSpPr>
          <p:cNvPr id="9309" name="Google Shape;9309;p52"/>
          <p:cNvSpPr txBox="1"/>
          <p:nvPr>
            <p:ph idx="3" type="title"/>
          </p:nvPr>
        </p:nvSpPr>
        <p:spPr>
          <a:xfrm>
            <a:off x="5761349" y="1637150"/>
            <a:ext cx="24546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a:t>
            </a:r>
            <a:endParaRPr/>
          </a:p>
        </p:txBody>
      </p:sp>
      <p:sp>
        <p:nvSpPr>
          <p:cNvPr id="9310" name="Google Shape;9310;p52"/>
          <p:cNvSpPr txBox="1"/>
          <p:nvPr>
            <p:ph idx="4" type="subTitle"/>
          </p:nvPr>
        </p:nvSpPr>
        <p:spPr>
          <a:xfrm>
            <a:off x="4910150" y="1911825"/>
            <a:ext cx="4083600" cy="29676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Fine-grained density analysis would inform where to install bike lanes</a:t>
            </a:r>
            <a:endParaRPr/>
          </a:p>
          <a:p>
            <a:pPr indent="-317500" lvl="0" marL="457200" rtl="0" algn="l">
              <a:lnSpc>
                <a:spcPct val="115000"/>
              </a:lnSpc>
              <a:spcBef>
                <a:spcPts val="0"/>
              </a:spcBef>
              <a:spcAft>
                <a:spcPts val="0"/>
              </a:spcAft>
              <a:buSzPts val="1400"/>
              <a:buChar char="●"/>
            </a:pPr>
            <a:r>
              <a:rPr lang="en"/>
              <a:t>Reliable access to scooters is improved by larger parking hubs</a:t>
            </a:r>
            <a:endParaRPr/>
          </a:p>
          <a:p>
            <a:pPr indent="-317500" lvl="0" marL="457200" rtl="0" algn="l">
              <a:lnSpc>
                <a:spcPct val="115000"/>
              </a:lnSpc>
              <a:spcBef>
                <a:spcPts val="0"/>
              </a:spcBef>
              <a:spcAft>
                <a:spcPts val="0"/>
              </a:spcAft>
              <a:buSzPts val="1400"/>
              <a:buChar char="●"/>
            </a:pPr>
            <a:r>
              <a:rPr lang="en"/>
              <a:t>Increase incentives for regular use</a:t>
            </a:r>
            <a:endParaRPr/>
          </a:p>
          <a:p>
            <a:pPr indent="-317500" lvl="0" marL="457200" rtl="0" algn="l">
              <a:lnSpc>
                <a:spcPct val="115000"/>
              </a:lnSpc>
              <a:spcBef>
                <a:spcPts val="0"/>
              </a:spcBef>
              <a:spcAft>
                <a:spcPts val="0"/>
              </a:spcAft>
              <a:buSzPts val="1400"/>
              <a:buChar char="●"/>
            </a:pPr>
            <a:r>
              <a:rPr lang="en"/>
              <a:t>Promotions to help students  understand the benefits of e-scooters and safe routes.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4" name="Shape 9314"/>
        <p:cNvGrpSpPr/>
        <p:nvPr/>
      </p:nvGrpSpPr>
      <p:grpSpPr>
        <a:xfrm>
          <a:off x="0" y="0"/>
          <a:ext cx="0" cy="0"/>
          <a:chOff x="0" y="0"/>
          <a:chExt cx="0" cy="0"/>
        </a:xfrm>
      </p:grpSpPr>
      <p:sp>
        <p:nvSpPr>
          <p:cNvPr id="9315" name="Google Shape;9315;p53"/>
          <p:cNvSpPr txBox="1"/>
          <p:nvPr>
            <p:ph idx="3" type="title"/>
          </p:nvPr>
        </p:nvSpPr>
        <p:spPr>
          <a:xfrm>
            <a:off x="1868849" y="471650"/>
            <a:ext cx="56286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solidFill>
                  <a:schemeClr val="accent2"/>
                </a:solidFill>
              </a:rPr>
              <a:t>Other Datasets Used in An</a:t>
            </a:r>
            <a:r>
              <a:rPr lang="en" sz="2600">
                <a:solidFill>
                  <a:schemeClr val="accent2"/>
                </a:solidFill>
              </a:rPr>
              <a:t>a</a:t>
            </a:r>
            <a:r>
              <a:rPr lang="en" sz="2600">
                <a:solidFill>
                  <a:schemeClr val="accent2"/>
                </a:solidFill>
              </a:rPr>
              <a:t>lysis</a:t>
            </a:r>
            <a:endParaRPr sz="2600">
              <a:solidFill>
                <a:schemeClr val="accent2"/>
              </a:solidFill>
            </a:endParaRPr>
          </a:p>
        </p:txBody>
      </p:sp>
      <p:sp>
        <p:nvSpPr>
          <p:cNvPr id="9316" name="Google Shape;9316;p53"/>
          <p:cNvSpPr txBox="1"/>
          <p:nvPr>
            <p:ph idx="4294967295" type="body"/>
          </p:nvPr>
        </p:nvSpPr>
        <p:spPr>
          <a:xfrm>
            <a:off x="1597750" y="1204450"/>
            <a:ext cx="6472800" cy="1983000"/>
          </a:xfrm>
          <a:prstGeom prst="rect">
            <a:avLst/>
          </a:prstGeom>
        </p:spPr>
        <p:txBody>
          <a:bodyPr anchorCtr="0" anchor="t" bIns="91425" lIns="91425" spcFirstLastPara="1" rIns="91425" wrap="square" tIns="91425">
            <a:noAutofit/>
          </a:bodyPr>
          <a:lstStyle/>
          <a:p>
            <a:pPr indent="-317500" lvl="0" marL="914400" rtl="0" algn="l">
              <a:spcBef>
                <a:spcPts val="0"/>
              </a:spcBef>
              <a:spcAft>
                <a:spcPts val="0"/>
              </a:spcAft>
              <a:buSzPts val="1400"/>
              <a:buChar char="●"/>
            </a:pPr>
            <a:r>
              <a:rPr lang="en"/>
              <a:t>DOTS Bus Schedule</a:t>
            </a:r>
            <a:endParaRPr/>
          </a:p>
          <a:p>
            <a:pPr indent="-317500" lvl="0" marL="914400" rtl="0" algn="l">
              <a:spcBef>
                <a:spcPts val="0"/>
              </a:spcBef>
              <a:spcAft>
                <a:spcPts val="0"/>
              </a:spcAft>
              <a:buSzPts val="1400"/>
              <a:buChar char="●"/>
            </a:pPr>
            <a:r>
              <a:rPr lang="en"/>
              <a:t>City of College Park | Complete Streets Policy and Implementation Plan</a:t>
            </a:r>
            <a:endParaRPr/>
          </a:p>
          <a:p>
            <a:pPr indent="-317500" lvl="0" marL="914400" rtl="0" algn="l">
              <a:spcBef>
                <a:spcPts val="0"/>
              </a:spcBef>
              <a:spcAft>
                <a:spcPts val="0"/>
              </a:spcAft>
              <a:buSzPts val="1400"/>
              <a:buChar char="●"/>
            </a:pPr>
            <a:r>
              <a:rPr lang="en"/>
              <a:t>VeoRide Geofence and Restricted Parking Zones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20" name="Shape 9320"/>
        <p:cNvGrpSpPr/>
        <p:nvPr/>
      </p:nvGrpSpPr>
      <p:grpSpPr>
        <a:xfrm>
          <a:off x="0" y="0"/>
          <a:ext cx="0" cy="0"/>
          <a:chOff x="0" y="0"/>
          <a:chExt cx="0" cy="0"/>
        </a:xfrm>
      </p:grpSpPr>
      <p:sp>
        <p:nvSpPr>
          <p:cNvPr id="9321" name="Google Shape;9321;p54"/>
          <p:cNvSpPr txBox="1"/>
          <p:nvPr>
            <p:ph idx="4294967295"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Poppins"/>
                <a:ea typeface="Poppins"/>
                <a:cs typeface="Poppins"/>
                <a:sym typeface="Poppins"/>
              </a:rPr>
              <a:t>Average speed is under 10 mph</a:t>
            </a:r>
            <a:endParaRPr b="1" sz="2400">
              <a:latin typeface="Poppins"/>
              <a:ea typeface="Poppins"/>
              <a:cs typeface="Poppins"/>
              <a:sym typeface="Poppins"/>
            </a:endParaRPr>
          </a:p>
          <a:p>
            <a:pPr indent="0" lvl="0" marL="0" rtl="0" algn="l">
              <a:spcBef>
                <a:spcPts val="0"/>
              </a:spcBef>
              <a:spcAft>
                <a:spcPts val="0"/>
              </a:spcAft>
              <a:buNone/>
            </a:pPr>
            <a:r>
              <a:t/>
            </a:r>
            <a:endParaRPr b="1" sz="2400">
              <a:latin typeface="Poppins"/>
              <a:ea typeface="Poppins"/>
              <a:cs typeface="Poppins"/>
              <a:sym typeface="Poppins"/>
            </a:endParaRPr>
          </a:p>
        </p:txBody>
      </p:sp>
      <p:pic>
        <p:nvPicPr>
          <p:cNvPr id="9322" name="Google Shape;9322;p54" title="Chart"/>
          <p:cNvPicPr preferRelativeResize="0"/>
          <p:nvPr/>
        </p:nvPicPr>
        <p:blipFill>
          <a:blip r:embed="rId3">
            <a:alphaModFix/>
          </a:blip>
          <a:stretch>
            <a:fillRect/>
          </a:stretch>
        </p:blipFill>
        <p:spPr>
          <a:xfrm>
            <a:off x="1558113" y="1203400"/>
            <a:ext cx="6027774" cy="3727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26" name="Shape 9326"/>
        <p:cNvGrpSpPr/>
        <p:nvPr/>
      </p:nvGrpSpPr>
      <p:grpSpPr>
        <a:xfrm>
          <a:off x="0" y="0"/>
          <a:ext cx="0" cy="0"/>
          <a:chOff x="0" y="0"/>
          <a:chExt cx="0" cy="0"/>
        </a:xfrm>
      </p:grpSpPr>
      <p:sp>
        <p:nvSpPr>
          <p:cNvPr id="9327" name="Google Shape;9327;p5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328" name="Google Shape;9328;p55"/>
          <p:cNvPicPr preferRelativeResize="0"/>
          <p:nvPr/>
        </p:nvPicPr>
        <p:blipFill>
          <a:blip r:embed="rId3">
            <a:alphaModFix/>
          </a:blip>
          <a:stretch>
            <a:fillRect/>
          </a:stretch>
        </p:blipFill>
        <p:spPr>
          <a:xfrm>
            <a:off x="4783752" y="1125950"/>
            <a:ext cx="2802528" cy="38275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32" name="Shape 9332"/>
        <p:cNvGrpSpPr/>
        <p:nvPr/>
      </p:nvGrpSpPr>
      <p:grpSpPr>
        <a:xfrm>
          <a:off x="0" y="0"/>
          <a:ext cx="0" cy="0"/>
          <a:chOff x="0" y="0"/>
          <a:chExt cx="0" cy="0"/>
        </a:xfrm>
      </p:grpSpPr>
      <p:sp>
        <p:nvSpPr>
          <p:cNvPr id="9333" name="Google Shape;9333;p56"/>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most rides are between 12:00-8:00 PM</a:t>
            </a:r>
            <a:endParaRPr/>
          </a:p>
        </p:txBody>
      </p:sp>
      <p:pic>
        <p:nvPicPr>
          <p:cNvPr id="9334" name="Google Shape;9334;p56" title="Chart"/>
          <p:cNvPicPr preferRelativeResize="0"/>
          <p:nvPr/>
        </p:nvPicPr>
        <p:blipFill>
          <a:blip r:embed="rId3">
            <a:alphaModFix/>
          </a:blip>
          <a:stretch>
            <a:fillRect/>
          </a:stretch>
        </p:blipFill>
        <p:spPr>
          <a:xfrm>
            <a:off x="1554188" y="1411475"/>
            <a:ext cx="6035625" cy="3732024"/>
          </a:xfrm>
          <a:prstGeom prst="rect">
            <a:avLst/>
          </a:prstGeom>
          <a:noFill/>
          <a:ln>
            <a:noFill/>
          </a:ln>
        </p:spPr>
      </p:pic>
      <p:sp>
        <p:nvSpPr>
          <p:cNvPr id="9335" name="Google Shape;9335;p56"/>
          <p:cNvSpPr txBox="1"/>
          <p:nvPr>
            <p:ph idx="1" type="body"/>
          </p:nvPr>
        </p:nvSpPr>
        <p:spPr>
          <a:xfrm>
            <a:off x="2049425" y="918750"/>
            <a:ext cx="5199600" cy="140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Substantial overnight usage not for commuting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3" name="Shape 9133"/>
        <p:cNvGrpSpPr/>
        <p:nvPr/>
      </p:nvGrpSpPr>
      <p:grpSpPr>
        <a:xfrm>
          <a:off x="0" y="0"/>
          <a:ext cx="0" cy="0"/>
          <a:chOff x="0" y="0"/>
          <a:chExt cx="0" cy="0"/>
        </a:xfrm>
      </p:grpSpPr>
      <p:sp>
        <p:nvSpPr>
          <p:cNvPr id="9134" name="Google Shape;9134;p30"/>
          <p:cNvSpPr txBox="1"/>
          <p:nvPr>
            <p:ph type="title"/>
          </p:nvPr>
        </p:nvSpPr>
        <p:spPr>
          <a:xfrm>
            <a:off x="1568850" y="2072150"/>
            <a:ext cx="6006300" cy="1994400"/>
          </a:xfrm>
          <a:prstGeom prst="rect">
            <a:avLst/>
          </a:prstGeom>
        </p:spPr>
        <p:txBody>
          <a:bodyPr anchorCtr="0" anchor="t" bIns="91425" lIns="91425" spcFirstLastPara="1" rIns="91425" wrap="square" tIns="91425">
            <a:noAutofit/>
          </a:bodyPr>
          <a:lstStyle/>
          <a:p>
            <a:pPr indent="-311150" lvl="0" marL="914400" rtl="0" algn="l">
              <a:lnSpc>
                <a:spcPct val="115000"/>
              </a:lnSpc>
              <a:spcBef>
                <a:spcPts val="0"/>
              </a:spcBef>
              <a:spcAft>
                <a:spcPts val="0"/>
              </a:spcAft>
              <a:buClr>
                <a:srgbClr val="FFFFFF"/>
              </a:buClr>
              <a:buSzPts val="1300"/>
              <a:buFont typeface="Arial"/>
              <a:buAutoNum type="arabicPeriod"/>
            </a:pPr>
            <a:r>
              <a:rPr b="1" lang="en">
                <a:solidFill>
                  <a:srgbClr val="FFFFFF"/>
                </a:solidFill>
                <a:latin typeface="Arial"/>
                <a:ea typeface="Arial"/>
                <a:cs typeface="Arial"/>
                <a:sym typeface="Arial"/>
              </a:rPr>
              <a:t> </a:t>
            </a:r>
            <a:r>
              <a:rPr b="1" lang="en" sz="1500">
                <a:solidFill>
                  <a:srgbClr val="FFFFFF"/>
                </a:solidFill>
                <a:latin typeface="Arial"/>
                <a:ea typeface="Arial"/>
                <a:cs typeface="Arial"/>
                <a:sym typeface="Arial"/>
              </a:rPr>
              <a:t>The majority of scooter rides occur on campus.</a:t>
            </a:r>
            <a:br>
              <a:rPr b="1" lang="en" sz="1500">
                <a:solidFill>
                  <a:srgbClr val="FFFFFF"/>
                </a:solidFill>
                <a:latin typeface="Arial"/>
                <a:ea typeface="Arial"/>
                <a:cs typeface="Arial"/>
                <a:sym typeface="Arial"/>
              </a:rPr>
            </a:br>
            <a:endParaRPr b="1" sz="1500">
              <a:solidFill>
                <a:srgbClr val="FFFFFF"/>
              </a:solidFill>
              <a:latin typeface="Arial"/>
              <a:ea typeface="Arial"/>
              <a:cs typeface="Arial"/>
              <a:sym typeface="Arial"/>
            </a:endParaRPr>
          </a:p>
          <a:p>
            <a:pPr indent="-323850" lvl="0" marL="914400" rtl="0" algn="l">
              <a:lnSpc>
                <a:spcPct val="115000"/>
              </a:lnSpc>
              <a:spcBef>
                <a:spcPts val="0"/>
              </a:spcBef>
              <a:spcAft>
                <a:spcPts val="0"/>
              </a:spcAft>
              <a:buClr>
                <a:srgbClr val="FFFFFF"/>
              </a:buClr>
              <a:buSzPts val="1500"/>
              <a:buFont typeface="Arial"/>
              <a:buAutoNum type="arabicPeriod"/>
            </a:pPr>
            <a:r>
              <a:rPr b="1" lang="en" sz="1500">
                <a:solidFill>
                  <a:srgbClr val="FFFFFF"/>
                </a:solidFill>
                <a:latin typeface="Arial"/>
                <a:ea typeface="Arial"/>
                <a:cs typeface="Arial"/>
                <a:sym typeface="Arial"/>
              </a:rPr>
              <a:t> E-scooter riders avoid traveling in car or bus traffic.</a:t>
            </a:r>
            <a:br>
              <a:rPr b="1" lang="en" sz="1500">
                <a:solidFill>
                  <a:srgbClr val="FFFFFF"/>
                </a:solidFill>
                <a:latin typeface="Arial"/>
                <a:ea typeface="Arial"/>
                <a:cs typeface="Arial"/>
                <a:sym typeface="Arial"/>
              </a:rPr>
            </a:br>
            <a:endParaRPr b="1" sz="1500">
              <a:solidFill>
                <a:srgbClr val="FFFFFF"/>
              </a:solidFill>
              <a:latin typeface="Arial"/>
              <a:ea typeface="Arial"/>
              <a:cs typeface="Arial"/>
              <a:sym typeface="Arial"/>
            </a:endParaRPr>
          </a:p>
          <a:p>
            <a:pPr indent="-323850" lvl="0" marL="914400" rtl="0" algn="l">
              <a:lnSpc>
                <a:spcPct val="115000"/>
              </a:lnSpc>
              <a:spcBef>
                <a:spcPts val="0"/>
              </a:spcBef>
              <a:spcAft>
                <a:spcPts val="0"/>
              </a:spcAft>
              <a:buClr>
                <a:srgbClr val="FFFFFF"/>
              </a:buClr>
              <a:buSzPts val="1500"/>
              <a:buFont typeface="Arial"/>
              <a:buAutoNum type="arabicPeriod"/>
            </a:pPr>
            <a:r>
              <a:rPr b="1" lang="en" sz="1500">
                <a:solidFill>
                  <a:srgbClr val="FFFFFF"/>
                </a:solidFill>
                <a:latin typeface="Arial"/>
                <a:ea typeface="Arial"/>
                <a:cs typeface="Arial"/>
                <a:sym typeface="Arial"/>
              </a:rPr>
              <a:t> E-scooters are also utilized for recreation.</a:t>
            </a:r>
            <a:endParaRPr b="1" sz="1700">
              <a:solidFill>
                <a:srgbClr val="FFFFFF"/>
              </a:solidFill>
            </a:endParaRPr>
          </a:p>
        </p:txBody>
      </p:sp>
      <p:sp>
        <p:nvSpPr>
          <p:cNvPr id="9135" name="Google Shape;9135;p30"/>
          <p:cNvSpPr txBox="1"/>
          <p:nvPr>
            <p:ph idx="1" type="subTitle"/>
          </p:nvPr>
        </p:nvSpPr>
        <p:spPr>
          <a:xfrm>
            <a:off x="1836750" y="1454924"/>
            <a:ext cx="5470500" cy="2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Predictions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39" name="Shape 9339"/>
        <p:cNvGrpSpPr/>
        <p:nvPr/>
      </p:nvGrpSpPr>
      <p:grpSpPr>
        <a:xfrm>
          <a:off x="0" y="0"/>
          <a:ext cx="0" cy="0"/>
          <a:chOff x="0" y="0"/>
          <a:chExt cx="0" cy="0"/>
        </a:xfrm>
      </p:grpSpPr>
      <p:sp>
        <p:nvSpPr>
          <p:cNvPr id="9340" name="Google Shape;9340;p57"/>
          <p:cNvSpPr txBox="1"/>
          <p:nvPr>
            <p:ph type="title"/>
          </p:nvPr>
        </p:nvSpPr>
        <p:spPr>
          <a:xfrm>
            <a:off x="1698600" y="159875"/>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Conclusion</a:t>
            </a:r>
            <a:endParaRPr sz="2400"/>
          </a:p>
        </p:txBody>
      </p:sp>
      <p:sp>
        <p:nvSpPr>
          <p:cNvPr id="9341" name="Google Shape;9341;p57"/>
          <p:cNvSpPr txBox="1"/>
          <p:nvPr>
            <p:ph idx="1" type="subTitle"/>
          </p:nvPr>
        </p:nvSpPr>
        <p:spPr>
          <a:xfrm>
            <a:off x="2319075" y="686250"/>
            <a:ext cx="3962100" cy="7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9342" name="Google Shape;9342;p57"/>
          <p:cNvSpPr/>
          <p:nvPr/>
        </p:nvSpPr>
        <p:spPr>
          <a:xfrm>
            <a:off x="680075" y="2695675"/>
            <a:ext cx="2277900" cy="1966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43" name="Google Shape;9343;p57"/>
          <p:cNvCxnSpPr/>
          <p:nvPr/>
        </p:nvCxnSpPr>
        <p:spPr>
          <a:xfrm>
            <a:off x="-26650" y="1590125"/>
            <a:ext cx="2878200" cy="1101600"/>
          </a:xfrm>
          <a:prstGeom prst="bentConnector3">
            <a:avLst>
              <a:gd fmla="val 50000" name="adj1"/>
            </a:avLst>
          </a:prstGeom>
          <a:noFill/>
          <a:ln cap="flat" cmpd="sng" w="19050">
            <a:solidFill>
              <a:schemeClr val="accent1"/>
            </a:solidFill>
            <a:prstDash val="solid"/>
            <a:round/>
            <a:headEnd len="med" w="med" type="none"/>
            <a:tailEnd len="med" w="med" type="none"/>
          </a:ln>
        </p:spPr>
      </p:cxnSp>
      <p:sp>
        <p:nvSpPr>
          <p:cNvPr id="9344" name="Google Shape;9344;p57"/>
          <p:cNvSpPr txBox="1"/>
          <p:nvPr/>
        </p:nvSpPr>
        <p:spPr>
          <a:xfrm>
            <a:off x="819350" y="2842750"/>
            <a:ext cx="2032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Poppins"/>
                <a:ea typeface="Poppins"/>
                <a:cs typeface="Poppins"/>
                <a:sym typeface="Poppins"/>
              </a:rPr>
              <a:t>Summary of findings: </a:t>
            </a:r>
            <a:endParaRPr b="1">
              <a:solidFill>
                <a:schemeClr val="accent3"/>
              </a:solidFill>
              <a:latin typeface="Poppins"/>
              <a:ea typeface="Poppins"/>
              <a:cs typeface="Poppins"/>
              <a:sym typeface="Poppins"/>
            </a:endParaRPr>
          </a:p>
          <a:p>
            <a:pPr indent="0" lvl="0" marL="0" rtl="0" algn="l">
              <a:spcBef>
                <a:spcPts val="0"/>
              </a:spcBef>
              <a:spcAft>
                <a:spcPts val="0"/>
              </a:spcAft>
              <a:buNone/>
            </a:pPr>
            <a:r>
              <a:t/>
            </a:r>
            <a:endParaRPr b="1">
              <a:solidFill>
                <a:schemeClr val="accent3"/>
              </a:solidFill>
              <a:latin typeface="Poppins"/>
              <a:ea typeface="Poppins"/>
              <a:cs typeface="Poppins"/>
              <a:sym typeface="Poppins"/>
            </a:endParaRPr>
          </a:p>
          <a:p>
            <a:pPr indent="0" lvl="0" marL="0" rtl="0" algn="l">
              <a:spcBef>
                <a:spcPts val="0"/>
              </a:spcBef>
              <a:spcAft>
                <a:spcPts val="0"/>
              </a:spcAft>
              <a:buNone/>
            </a:pPr>
            <a:r>
              <a:t/>
            </a:r>
            <a:endParaRPr b="1">
              <a:solidFill>
                <a:schemeClr val="accent3"/>
              </a:solidFill>
              <a:latin typeface="Poppins"/>
              <a:ea typeface="Poppins"/>
              <a:cs typeface="Poppins"/>
              <a:sym typeface="Poppins"/>
            </a:endParaRPr>
          </a:p>
          <a:p>
            <a:pPr indent="0" lvl="0" marL="0" rtl="0" algn="l">
              <a:spcBef>
                <a:spcPts val="0"/>
              </a:spcBef>
              <a:spcAft>
                <a:spcPts val="0"/>
              </a:spcAft>
              <a:buNone/>
            </a:pPr>
            <a:r>
              <a:t/>
            </a:r>
            <a:endParaRPr b="1">
              <a:solidFill>
                <a:schemeClr val="accent3"/>
              </a:solidFill>
              <a:latin typeface="Poppins"/>
              <a:ea typeface="Poppins"/>
              <a:cs typeface="Poppins"/>
              <a:sym typeface="Poppins"/>
            </a:endParaRPr>
          </a:p>
          <a:p>
            <a:pPr indent="0" lvl="0" marL="0" rtl="0" algn="l">
              <a:spcBef>
                <a:spcPts val="0"/>
              </a:spcBef>
              <a:spcAft>
                <a:spcPts val="0"/>
              </a:spcAft>
              <a:buNone/>
            </a:pPr>
            <a:r>
              <a:t/>
            </a:r>
            <a:endParaRPr b="1">
              <a:solidFill>
                <a:schemeClr val="accent3"/>
              </a:solidFill>
              <a:latin typeface="Poppins"/>
              <a:ea typeface="Poppins"/>
              <a:cs typeface="Poppins"/>
              <a:sym typeface="Poppins"/>
            </a:endParaRPr>
          </a:p>
          <a:p>
            <a:pPr indent="0" lvl="0" marL="0" rtl="0" algn="l">
              <a:spcBef>
                <a:spcPts val="0"/>
              </a:spcBef>
              <a:spcAft>
                <a:spcPts val="0"/>
              </a:spcAft>
              <a:buNone/>
            </a:pPr>
            <a:r>
              <a:t/>
            </a:r>
            <a:endParaRPr b="1">
              <a:solidFill>
                <a:schemeClr val="accent3"/>
              </a:solidFill>
              <a:latin typeface="Poppins"/>
              <a:ea typeface="Poppins"/>
              <a:cs typeface="Poppins"/>
              <a:sym typeface="Poppins"/>
            </a:endParaRPr>
          </a:p>
        </p:txBody>
      </p:sp>
      <p:sp>
        <p:nvSpPr>
          <p:cNvPr id="9345" name="Google Shape;9345;p57"/>
          <p:cNvSpPr txBox="1"/>
          <p:nvPr/>
        </p:nvSpPr>
        <p:spPr>
          <a:xfrm>
            <a:off x="3539500" y="2165025"/>
            <a:ext cx="181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Poppins"/>
                <a:ea typeface="Poppins"/>
                <a:cs typeface="Poppins"/>
                <a:sym typeface="Poppins"/>
              </a:rPr>
              <a:t>2.</a:t>
            </a:r>
            <a:endParaRPr b="1">
              <a:solidFill>
                <a:schemeClr val="accent3"/>
              </a:solidFill>
              <a:latin typeface="Poppins"/>
              <a:ea typeface="Poppins"/>
              <a:cs typeface="Poppins"/>
              <a:sym typeface="Poppins"/>
            </a:endParaRPr>
          </a:p>
        </p:txBody>
      </p:sp>
      <p:sp>
        <p:nvSpPr>
          <p:cNvPr id="9346" name="Google Shape;9346;p57"/>
          <p:cNvSpPr txBox="1"/>
          <p:nvPr/>
        </p:nvSpPr>
        <p:spPr>
          <a:xfrm>
            <a:off x="6281175" y="1550225"/>
            <a:ext cx="181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Poppins"/>
                <a:ea typeface="Poppins"/>
                <a:cs typeface="Poppins"/>
                <a:sym typeface="Poppins"/>
              </a:rPr>
              <a:t>3. </a:t>
            </a:r>
            <a:endParaRPr b="1">
              <a:solidFill>
                <a:schemeClr val="accent3"/>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50" name="Shape 9350"/>
        <p:cNvGrpSpPr/>
        <p:nvPr/>
      </p:nvGrpSpPr>
      <p:grpSpPr>
        <a:xfrm>
          <a:off x="0" y="0"/>
          <a:ext cx="0" cy="0"/>
          <a:chOff x="0" y="0"/>
          <a:chExt cx="0" cy="0"/>
        </a:xfrm>
      </p:grpSpPr>
      <p:sp>
        <p:nvSpPr>
          <p:cNvPr id="9351" name="Google Shape;9351;p58"/>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352" name="Google Shape;9352;p58"/>
          <p:cNvPicPr preferRelativeResize="0"/>
          <p:nvPr/>
        </p:nvPicPr>
        <p:blipFill>
          <a:blip r:embed="rId3">
            <a:alphaModFix/>
          </a:blip>
          <a:stretch>
            <a:fillRect/>
          </a:stretch>
        </p:blipFill>
        <p:spPr>
          <a:xfrm>
            <a:off x="1698600" y="1097750"/>
            <a:ext cx="5490114" cy="3827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56" name="Shape 9356"/>
        <p:cNvGrpSpPr/>
        <p:nvPr/>
      </p:nvGrpSpPr>
      <p:grpSpPr>
        <a:xfrm>
          <a:off x="0" y="0"/>
          <a:ext cx="0" cy="0"/>
          <a:chOff x="0" y="0"/>
          <a:chExt cx="0" cy="0"/>
        </a:xfrm>
      </p:grpSpPr>
      <p:sp>
        <p:nvSpPr>
          <p:cNvPr id="9357" name="Google Shape;9357;p59"/>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9358" name="Google Shape;9358;p59"/>
          <p:cNvSpPr txBox="1"/>
          <p:nvPr>
            <p:ph idx="2" type="title"/>
          </p:nvPr>
        </p:nvSpPr>
        <p:spPr>
          <a:xfrm>
            <a:off x="1436479" y="3252653"/>
            <a:ext cx="23271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9359" name="Google Shape;9359;p59"/>
          <p:cNvSpPr txBox="1"/>
          <p:nvPr>
            <p:ph idx="1" type="subTitle"/>
          </p:nvPr>
        </p:nvSpPr>
        <p:spPr>
          <a:xfrm>
            <a:off x="1436474" y="3963677"/>
            <a:ext cx="2327100" cy="54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60" name="Google Shape;9360;p59"/>
          <p:cNvSpPr txBox="1"/>
          <p:nvPr>
            <p:ph idx="3" type="title"/>
          </p:nvPr>
        </p:nvSpPr>
        <p:spPr>
          <a:xfrm>
            <a:off x="5380437" y="3252653"/>
            <a:ext cx="2327100" cy="6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9361" name="Google Shape;9361;p59"/>
          <p:cNvSpPr txBox="1"/>
          <p:nvPr>
            <p:ph idx="4" type="subTitle"/>
          </p:nvPr>
        </p:nvSpPr>
        <p:spPr>
          <a:xfrm>
            <a:off x="5380433" y="3963677"/>
            <a:ext cx="2327100" cy="54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362" name="Google Shape;9362;p59"/>
          <p:cNvPicPr preferRelativeResize="0"/>
          <p:nvPr/>
        </p:nvPicPr>
        <p:blipFill>
          <a:blip r:embed="rId3">
            <a:alphaModFix/>
          </a:blip>
          <a:stretch>
            <a:fillRect/>
          </a:stretch>
        </p:blipFill>
        <p:spPr>
          <a:xfrm>
            <a:off x="2397800" y="1189800"/>
            <a:ext cx="4934575" cy="3151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66" name="Shape 9366"/>
        <p:cNvGrpSpPr/>
        <p:nvPr/>
      </p:nvGrpSpPr>
      <p:grpSpPr>
        <a:xfrm>
          <a:off x="0" y="0"/>
          <a:ext cx="0" cy="0"/>
          <a:chOff x="0" y="0"/>
          <a:chExt cx="0" cy="0"/>
        </a:xfrm>
      </p:grpSpPr>
      <p:sp>
        <p:nvSpPr>
          <p:cNvPr id="9367" name="Google Shape;9367;p60"/>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368" name="Google Shape;9368;p60"/>
          <p:cNvPicPr preferRelativeResize="0"/>
          <p:nvPr/>
        </p:nvPicPr>
        <p:blipFill>
          <a:blip r:embed="rId3">
            <a:alphaModFix/>
          </a:blip>
          <a:stretch>
            <a:fillRect/>
          </a:stretch>
        </p:blipFill>
        <p:spPr>
          <a:xfrm>
            <a:off x="1750925" y="1107125"/>
            <a:ext cx="5978800" cy="38275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72" name="Shape 9372"/>
        <p:cNvGrpSpPr/>
        <p:nvPr/>
      </p:nvGrpSpPr>
      <p:grpSpPr>
        <a:xfrm>
          <a:off x="0" y="0"/>
          <a:ext cx="0" cy="0"/>
          <a:chOff x="0" y="0"/>
          <a:chExt cx="0" cy="0"/>
        </a:xfrm>
      </p:grpSpPr>
      <p:sp>
        <p:nvSpPr>
          <p:cNvPr id="9373" name="Google Shape;9373;p61"/>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374" name="Google Shape;9374;p61"/>
          <p:cNvPicPr preferRelativeResize="0"/>
          <p:nvPr/>
        </p:nvPicPr>
        <p:blipFill>
          <a:blip r:embed="rId3">
            <a:alphaModFix/>
          </a:blip>
          <a:stretch>
            <a:fillRect/>
          </a:stretch>
        </p:blipFill>
        <p:spPr>
          <a:xfrm>
            <a:off x="1547813" y="1172950"/>
            <a:ext cx="6048375" cy="381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78" name="Shape 9378"/>
        <p:cNvGrpSpPr/>
        <p:nvPr/>
      </p:nvGrpSpPr>
      <p:grpSpPr>
        <a:xfrm>
          <a:off x="0" y="0"/>
          <a:ext cx="0" cy="0"/>
          <a:chOff x="0" y="0"/>
          <a:chExt cx="0" cy="0"/>
        </a:xfrm>
      </p:grpSpPr>
      <p:sp>
        <p:nvSpPr>
          <p:cNvPr id="9379" name="Google Shape;9379;p62"/>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380" name="Google Shape;9380;p62"/>
          <p:cNvPicPr preferRelativeResize="0"/>
          <p:nvPr/>
        </p:nvPicPr>
        <p:blipFill>
          <a:blip r:embed="rId3">
            <a:alphaModFix/>
          </a:blip>
          <a:stretch>
            <a:fillRect/>
          </a:stretch>
        </p:blipFill>
        <p:spPr>
          <a:xfrm>
            <a:off x="1750900" y="1214825"/>
            <a:ext cx="5346575" cy="33995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9" name="Shape 9139"/>
        <p:cNvGrpSpPr/>
        <p:nvPr/>
      </p:nvGrpSpPr>
      <p:grpSpPr>
        <a:xfrm>
          <a:off x="0" y="0"/>
          <a:ext cx="0" cy="0"/>
          <a:chOff x="0" y="0"/>
          <a:chExt cx="0" cy="0"/>
        </a:xfrm>
      </p:grpSpPr>
      <p:sp>
        <p:nvSpPr>
          <p:cNvPr id="9140" name="Google Shape;9140;p31"/>
          <p:cNvSpPr/>
          <p:nvPr/>
        </p:nvSpPr>
        <p:spPr>
          <a:xfrm>
            <a:off x="0" y="1811650"/>
            <a:ext cx="8404500" cy="39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31"/>
          <p:cNvSpPr txBox="1"/>
          <p:nvPr>
            <p:ph type="title"/>
          </p:nvPr>
        </p:nvSpPr>
        <p:spPr>
          <a:xfrm>
            <a:off x="1145375" y="929775"/>
            <a:ext cx="1646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Frequency Distributions</a:t>
            </a:r>
            <a:endParaRPr/>
          </a:p>
        </p:txBody>
      </p:sp>
      <p:sp>
        <p:nvSpPr>
          <p:cNvPr id="9142" name="Google Shape;9142;p31"/>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Methods</a:t>
            </a:r>
            <a:endParaRPr sz="2400"/>
          </a:p>
        </p:txBody>
      </p:sp>
      <p:sp>
        <p:nvSpPr>
          <p:cNvPr id="9143" name="Google Shape;9143;p31"/>
          <p:cNvSpPr txBox="1"/>
          <p:nvPr>
            <p:ph idx="3" type="title"/>
          </p:nvPr>
        </p:nvSpPr>
        <p:spPr>
          <a:xfrm>
            <a:off x="3738600" y="929775"/>
            <a:ext cx="19623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Spatial Distributions </a:t>
            </a:r>
            <a:endParaRPr/>
          </a:p>
        </p:txBody>
      </p:sp>
      <p:sp>
        <p:nvSpPr>
          <p:cNvPr id="9144" name="Google Shape;9144;p31"/>
          <p:cNvSpPr txBox="1"/>
          <p:nvPr>
            <p:ph idx="5" type="title"/>
          </p:nvPr>
        </p:nvSpPr>
        <p:spPr>
          <a:xfrm>
            <a:off x="6207250" y="929775"/>
            <a:ext cx="19623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Boundary Analysis</a:t>
            </a:r>
            <a:endParaRPr/>
          </a:p>
        </p:txBody>
      </p:sp>
      <p:sp>
        <p:nvSpPr>
          <p:cNvPr id="9145" name="Google Shape;9145;p31"/>
          <p:cNvSpPr txBox="1"/>
          <p:nvPr>
            <p:ph type="title"/>
          </p:nvPr>
        </p:nvSpPr>
        <p:spPr>
          <a:xfrm>
            <a:off x="4005725" y="2021550"/>
            <a:ext cx="19623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OpenStreetMap</a:t>
            </a:r>
            <a:endParaRPr/>
          </a:p>
        </p:txBody>
      </p:sp>
      <p:sp>
        <p:nvSpPr>
          <p:cNvPr id="9146" name="Google Shape;9146;p31"/>
          <p:cNvSpPr txBox="1"/>
          <p:nvPr>
            <p:ph type="title"/>
          </p:nvPr>
        </p:nvSpPr>
        <p:spPr>
          <a:xfrm>
            <a:off x="1452300" y="2193900"/>
            <a:ext cx="20838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Maps API </a:t>
            </a:r>
            <a:endParaRPr/>
          </a:p>
        </p:txBody>
      </p:sp>
      <p:sp>
        <p:nvSpPr>
          <p:cNvPr id="9147" name="Google Shape;9147;p31"/>
          <p:cNvSpPr txBox="1"/>
          <p:nvPr>
            <p:ph type="title"/>
          </p:nvPr>
        </p:nvSpPr>
        <p:spPr>
          <a:xfrm>
            <a:off x="6437650" y="2193900"/>
            <a:ext cx="16461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Python libraries</a:t>
            </a:r>
            <a:endParaRPr/>
          </a:p>
        </p:txBody>
      </p:sp>
      <p:sp>
        <p:nvSpPr>
          <p:cNvPr id="9148" name="Google Shape;9148;p31"/>
          <p:cNvSpPr txBox="1"/>
          <p:nvPr/>
        </p:nvSpPr>
        <p:spPr>
          <a:xfrm>
            <a:off x="161850" y="2871816"/>
            <a:ext cx="5477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Poppins Light"/>
              <a:buChar char="●"/>
            </a:pPr>
            <a:r>
              <a:rPr lang="en">
                <a:solidFill>
                  <a:schemeClr val="accent2"/>
                </a:solidFill>
                <a:latin typeface="Poppins Light"/>
                <a:ea typeface="Poppins Light"/>
                <a:cs typeface="Poppins Light"/>
                <a:sym typeface="Poppins Light"/>
              </a:rPr>
              <a:t>We c</a:t>
            </a:r>
            <a:r>
              <a:rPr lang="en">
                <a:solidFill>
                  <a:schemeClr val="accent2"/>
                </a:solidFill>
                <a:latin typeface="Poppins Light"/>
                <a:ea typeface="Poppins Light"/>
                <a:cs typeface="Poppins Light"/>
                <a:sym typeface="Poppins Light"/>
              </a:rPr>
              <a:t>lassified rides by start and end location</a:t>
            </a:r>
            <a:endParaRPr>
              <a:solidFill>
                <a:schemeClr val="accent2"/>
              </a:solidFill>
              <a:latin typeface="Poppins Light"/>
              <a:ea typeface="Poppins Light"/>
              <a:cs typeface="Poppins Light"/>
              <a:sym typeface="Poppins Light"/>
            </a:endParaRPr>
          </a:p>
          <a:p>
            <a:pPr indent="-317500" lvl="1" marL="914400" rtl="0" algn="l">
              <a:spcBef>
                <a:spcPts val="0"/>
              </a:spcBef>
              <a:spcAft>
                <a:spcPts val="0"/>
              </a:spcAft>
              <a:buClr>
                <a:schemeClr val="accent2"/>
              </a:buClr>
              <a:buSzPts val="1400"/>
              <a:buFont typeface="Poppins Light"/>
              <a:buChar char="○"/>
            </a:pPr>
            <a:r>
              <a:rPr b="1" lang="en">
                <a:solidFill>
                  <a:schemeClr val="accent2"/>
                </a:solidFill>
                <a:latin typeface="Poppins"/>
                <a:ea typeface="Poppins"/>
                <a:cs typeface="Poppins"/>
                <a:sym typeface="Poppins"/>
              </a:rPr>
              <a:t>Type A:</a:t>
            </a:r>
            <a:r>
              <a:rPr lang="en">
                <a:solidFill>
                  <a:schemeClr val="accent2"/>
                </a:solidFill>
                <a:latin typeface="Poppins Light"/>
                <a:ea typeface="Poppins Light"/>
                <a:cs typeface="Poppins Light"/>
                <a:sym typeface="Poppins Light"/>
              </a:rPr>
              <a:t> start and end </a:t>
            </a:r>
            <a:r>
              <a:rPr i="1" lang="en">
                <a:solidFill>
                  <a:schemeClr val="accent2"/>
                </a:solidFill>
                <a:latin typeface="Poppins Light"/>
                <a:ea typeface="Poppins Light"/>
                <a:cs typeface="Poppins Light"/>
                <a:sym typeface="Poppins Light"/>
              </a:rPr>
              <a:t>on</a:t>
            </a:r>
            <a:r>
              <a:rPr lang="en">
                <a:solidFill>
                  <a:schemeClr val="accent2"/>
                </a:solidFill>
                <a:latin typeface="Poppins Light"/>
                <a:ea typeface="Poppins Light"/>
                <a:cs typeface="Poppins Light"/>
                <a:sym typeface="Poppins Light"/>
              </a:rPr>
              <a:t> campus</a:t>
            </a:r>
            <a:endParaRPr>
              <a:solidFill>
                <a:schemeClr val="accent2"/>
              </a:solidFill>
              <a:latin typeface="Poppins Light"/>
              <a:ea typeface="Poppins Light"/>
              <a:cs typeface="Poppins Light"/>
              <a:sym typeface="Poppins Light"/>
            </a:endParaRPr>
          </a:p>
          <a:p>
            <a:pPr indent="-317500" lvl="1" marL="914400" rtl="0" algn="l">
              <a:spcBef>
                <a:spcPts val="0"/>
              </a:spcBef>
              <a:spcAft>
                <a:spcPts val="0"/>
              </a:spcAft>
              <a:buClr>
                <a:schemeClr val="accent2"/>
              </a:buClr>
              <a:buSzPts val="1400"/>
              <a:buFont typeface="Poppins Light"/>
              <a:buChar char="○"/>
            </a:pPr>
            <a:r>
              <a:rPr b="1" lang="en">
                <a:solidFill>
                  <a:schemeClr val="accent2"/>
                </a:solidFill>
                <a:latin typeface="Poppins"/>
                <a:ea typeface="Poppins"/>
                <a:cs typeface="Poppins"/>
                <a:sym typeface="Poppins"/>
              </a:rPr>
              <a:t>Type B:</a:t>
            </a:r>
            <a:r>
              <a:rPr lang="en">
                <a:solidFill>
                  <a:schemeClr val="accent2"/>
                </a:solidFill>
                <a:latin typeface="Poppins Light"/>
                <a:ea typeface="Poppins Light"/>
                <a:cs typeface="Poppins Light"/>
                <a:sym typeface="Poppins Light"/>
              </a:rPr>
              <a:t> start </a:t>
            </a:r>
            <a:r>
              <a:rPr i="1" lang="en">
                <a:solidFill>
                  <a:schemeClr val="accent2"/>
                </a:solidFill>
                <a:latin typeface="Poppins Light"/>
                <a:ea typeface="Poppins Light"/>
                <a:cs typeface="Poppins Light"/>
                <a:sym typeface="Poppins Light"/>
              </a:rPr>
              <a:t>on</a:t>
            </a:r>
            <a:r>
              <a:rPr lang="en">
                <a:solidFill>
                  <a:schemeClr val="accent2"/>
                </a:solidFill>
                <a:latin typeface="Poppins Light"/>
                <a:ea typeface="Poppins Light"/>
                <a:cs typeface="Poppins Light"/>
                <a:sym typeface="Poppins Light"/>
              </a:rPr>
              <a:t> and end </a:t>
            </a:r>
            <a:r>
              <a:rPr i="1" lang="en">
                <a:solidFill>
                  <a:schemeClr val="accent2"/>
                </a:solidFill>
                <a:latin typeface="Poppins Light"/>
                <a:ea typeface="Poppins Light"/>
                <a:cs typeface="Poppins Light"/>
                <a:sym typeface="Poppins Light"/>
              </a:rPr>
              <a:t>off</a:t>
            </a:r>
            <a:r>
              <a:rPr lang="en">
                <a:solidFill>
                  <a:schemeClr val="accent2"/>
                </a:solidFill>
                <a:latin typeface="Poppins Light"/>
                <a:ea typeface="Poppins Light"/>
                <a:cs typeface="Poppins Light"/>
                <a:sym typeface="Poppins Light"/>
              </a:rPr>
              <a:t> campus</a:t>
            </a:r>
            <a:endParaRPr>
              <a:solidFill>
                <a:schemeClr val="accent2"/>
              </a:solidFill>
              <a:latin typeface="Poppins Light"/>
              <a:ea typeface="Poppins Light"/>
              <a:cs typeface="Poppins Light"/>
              <a:sym typeface="Poppins Light"/>
            </a:endParaRPr>
          </a:p>
          <a:p>
            <a:pPr indent="-317500" lvl="1" marL="914400" rtl="0" algn="l">
              <a:spcBef>
                <a:spcPts val="0"/>
              </a:spcBef>
              <a:spcAft>
                <a:spcPts val="0"/>
              </a:spcAft>
              <a:buClr>
                <a:schemeClr val="accent2"/>
              </a:buClr>
              <a:buSzPts val="1400"/>
              <a:buFont typeface="Poppins Light"/>
              <a:buChar char="○"/>
            </a:pPr>
            <a:r>
              <a:rPr b="1" lang="en">
                <a:solidFill>
                  <a:schemeClr val="accent2"/>
                </a:solidFill>
                <a:latin typeface="Poppins"/>
                <a:ea typeface="Poppins"/>
                <a:cs typeface="Poppins"/>
                <a:sym typeface="Poppins"/>
              </a:rPr>
              <a:t>Type C:</a:t>
            </a:r>
            <a:r>
              <a:rPr lang="en">
                <a:solidFill>
                  <a:schemeClr val="accent2"/>
                </a:solidFill>
                <a:latin typeface="Poppins Light"/>
                <a:ea typeface="Poppins Light"/>
                <a:cs typeface="Poppins Light"/>
                <a:sym typeface="Poppins Light"/>
              </a:rPr>
              <a:t> start </a:t>
            </a:r>
            <a:r>
              <a:rPr i="1" lang="en">
                <a:solidFill>
                  <a:schemeClr val="accent2"/>
                </a:solidFill>
                <a:latin typeface="Poppins Light"/>
                <a:ea typeface="Poppins Light"/>
                <a:cs typeface="Poppins Light"/>
                <a:sym typeface="Poppins Light"/>
              </a:rPr>
              <a:t>off</a:t>
            </a:r>
            <a:r>
              <a:rPr lang="en">
                <a:solidFill>
                  <a:schemeClr val="accent2"/>
                </a:solidFill>
                <a:latin typeface="Poppins Light"/>
                <a:ea typeface="Poppins Light"/>
                <a:cs typeface="Poppins Light"/>
                <a:sym typeface="Poppins Light"/>
              </a:rPr>
              <a:t> and end </a:t>
            </a:r>
            <a:r>
              <a:rPr i="1" lang="en">
                <a:solidFill>
                  <a:schemeClr val="accent2"/>
                </a:solidFill>
                <a:latin typeface="Poppins Light"/>
                <a:ea typeface="Poppins Light"/>
                <a:cs typeface="Poppins Light"/>
                <a:sym typeface="Poppins Light"/>
              </a:rPr>
              <a:t>on</a:t>
            </a:r>
            <a:r>
              <a:rPr lang="en">
                <a:solidFill>
                  <a:schemeClr val="accent2"/>
                </a:solidFill>
                <a:latin typeface="Poppins Light"/>
                <a:ea typeface="Poppins Light"/>
                <a:cs typeface="Poppins Light"/>
                <a:sym typeface="Poppins Light"/>
              </a:rPr>
              <a:t> campus</a:t>
            </a:r>
            <a:endParaRPr>
              <a:solidFill>
                <a:schemeClr val="accent2"/>
              </a:solidFill>
              <a:latin typeface="Poppins Light"/>
              <a:ea typeface="Poppins Light"/>
              <a:cs typeface="Poppins Light"/>
              <a:sym typeface="Poppins Light"/>
            </a:endParaRPr>
          </a:p>
          <a:p>
            <a:pPr indent="-317500" lvl="1" marL="914400" rtl="0" algn="l">
              <a:spcBef>
                <a:spcPts val="0"/>
              </a:spcBef>
              <a:spcAft>
                <a:spcPts val="0"/>
              </a:spcAft>
              <a:buClr>
                <a:schemeClr val="accent2"/>
              </a:buClr>
              <a:buSzPts val="1400"/>
              <a:buFont typeface="Poppins Light"/>
              <a:buChar char="○"/>
            </a:pPr>
            <a:r>
              <a:rPr b="1" lang="en">
                <a:solidFill>
                  <a:schemeClr val="accent2"/>
                </a:solidFill>
                <a:latin typeface="Poppins"/>
                <a:ea typeface="Poppins"/>
                <a:cs typeface="Poppins"/>
                <a:sym typeface="Poppins"/>
              </a:rPr>
              <a:t>Type D:</a:t>
            </a:r>
            <a:r>
              <a:rPr lang="en">
                <a:solidFill>
                  <a:schemeClr val="accent2"/>
                </a:solidFill>
                <a:latin typeface="Poppins Light"/>
                <a:ea typeface="Poppins Light"/>
                <a:cs typeface="Poppins Light"/>
                <a:sym typeface="Poppins Light"/>
              </a:rPr>
              <a:t> start and end </a:t>
            </a:r>
            <a:r>
              <a:rPr i="1" lang="en">
                <a:solidFill>
                  <a:schemeClr val="accent2"/>
                </a:solidFill>
                <a:latin typeface="Poppins Light"/>
                <a:ea typeface="Poppins Light"/>
                <a:cs typeface="Poppins Light"/>
                <a:sym typeface="Poppins Light"/>
              </a:rPr>
              <a:t>off</a:t>
            </a:r>
            <a:r>
              <a:rPr lang="en">
                <a:solidFill>
                  <a:schemeClr val="accent2"/>
                </a:solidFill>
                <a:latin typeface="Poppins Light"/>
                <a:ea typeface="Poppins Light"/>
                <a:cs typeface="Poppins Light"/>
                <a:sym typeface="Poppins Light"/>
              </a:rPr>
              <a:t> campus</a:t>
            </a:r>
            <a:endParaRPr/>
          </a:p>
        </p:txBody>
      </p:sp>
      <p:pic>
        <p:nvPicPr>
          <p:cNvPr id="9149" name="Google Shape;9149;p31"/>
          <p:cNvPicPr preferRelativeResize="0"/>
          <p:nvPr/>
        </p:nvPicPr>
        <p:blipFill>
          <a:blip r:embed="rId3">
            <a:alphaModFix amt="66000"/>
          </a:blip>
          <a:stretch>
            <a:fillRect/>
          </a:stretch>
        </p:blipFill>
        <p:spPr>
          <a:xfrm>
            <a:off x="120150" y="1533075"/>
            <a:ext cx="937769" cy="863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3" name="Shape 9153"/>
        <p:cNvGrpSpPr/>
        <p:nvPr/>
      </p:nvGrpSpPr>
      <p:grpSpPr>
        <a:xfrm>
          <a:off x="0" y="0"/>
          <a:ext cx="0" cy="0"/>
          <a:chOff x="0" y="0"/>
          <a:chExt cx="0" cy="0"/>
        </a:xfrm>
      </p:grpSpPr>
      <p:sp>
        <p:nvSpPr>
          <p:cNvPr id="9154" name="Google Shape;9154;p32"/>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Most rides are under one mile</a:t>
            </a:r>
            <a:endParaRPr sz="2400"/>
          </a:p>
        </p:txBody>
      </p:sp>
      <p:pic>
        <p:nvPicPr>
          <p:cNvPr id="9155" name="Google Shape;9155;p32" title="Chart"/>
          <p:cNvPicPr preferRelativeResize="0"/>
          <p:nvPr/>
        </p:nvPicPr>
        <p:blipFill>
          <a:blip r:embed="rId3">
            <a:alphaModFix/>
          </a:blip>
          <a:stretch>
            <a:fillRect/>
          </a:stretch>
        </p:blipFill>
        <p:spPr>
          <a:xfrm>
            <a:off x="1573538" y="1435400"/>
            <a:ext cx="5996925" cy="3708100"/>
          </a:xfrm>
          <a:prstGeom prst="rect">
            <a:avLst/>
          </a:prstGeom>
          <a:noFill/>
          <a:ln>
            <a:noFill/>
          </a:ln>
        </p:spPr>
      </p:pic>
      <p:sp>
        <p:nvSpPr>
          <p:cNvPr id="9156" name="Google Shape;9156;p32"/>
          <p:cNvSpPr txBox="1"/>
          <p:nvPr>
            <p:ph idx="1" type="body"/>
          </p:nvPr>
        </p:nvSpPr>
        <p:spPr>
          <a:xfrm>
            <a:off x="2049425" y="918750"/>
            <a:ext cx="5199600" cy="140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20% of rides are more than one mile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0" name="Shape 9160"/>
        <p:cNvGrpSpPr/>
        <p:nvPr/>
      </p:nvGrpSpPr>
      <p:grpSpPr>
        <a:xfrm>
          <a:off x="0" y="0"/>
          <a:ext cx="0" cy="0"/>
          <a:chOff x="0" y="0"/>
          <a:chExt cx="0" cy="0"/>
        </a:xfrm>
      </p:grpSpPr>
      <p:sp>
        <p:nvSpPr>
          <p:cNvPr id="9161" name="Google Shape;9161;p3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The most frequent duration is 5 minutes</a:t>
            </a:r>
            <a:endParaRPr sz="2100"/>
          </a:p>
        </p:txBody>
      </p:sp>
      <p:sp>
        <p:nvSpPr>
          <p:cNvPr id="9162" name="Google Shape;9162;p33"/>
          <p:cNvSpPr txBox="1"/>
          <p:nvPr>
            <p:ph idx="1" type="body"/>
          </p:nvPr>
        </p:nvSpPr>
        <p:spPr>
          <a:xfrm>
            <a:off x="2049425" y="918750"/>
            <a:ext cx="5199600" cy="140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20% of rides are more than 10 minutes </a:t>
            </a:r>
            <a:endParaRPr/>
          </a:p>
        </p:txBody>
      </p:sp>
      <p:pic>
        <p:nvPicPr>
          <p:cNvPr id="9163" name="Google Shape;9163;p33" title="Chart"/>
          <p:cNvPicPr preferRelativeResize="0"/>
          <p:nvPr/>
        </p:nvPicPr>
        <p:blipFill>
          <a:blip r:embed="rId3">
            <a:alphaModFix/>
          </a:blip>
          <a:stretch>
            <a:fillRect/>
          </a:stretch>
        </p:blipFill>
        <p:spPr>
          <a:xfrm>
            <a:off x="1547925" y="1421251"/>
            <a:ext cx="6019800" cy="372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7" name="Shape 9167"/>
        <p:cNvGrpSpPr/>
        <p:nvPr/>
      </p:nvGrpSpPr>
      <p:grpSpPr>
        <a:xfrm>
          <a:off x="0" y="0"/>
          <a:ext cx="0" cy="0"/>
          <a:chOff x="0" y="0"/>
          <a:chExt cx="0" cy="0"/>
        </a:xfrm>
      </p:grpSpPr>
      <p:sp>
        <p:nvSpPr>
          <p:cNvPr id="9168" name="Google Shape;9168;p34"/>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Most rides cost under $5</a:t>
            </a:r>
            <a:endParaRPr sz="2000"/>
          </a:p>
        </p:txBody>
      </p:sp>
      <p:sp>
        <p:nvSpPr>
          <p:cNvPr id="9169" name="Google Shape;9169;p34"/>
          <p:cNvSpPr txBox="1"/>
          <p:nvPr>
            <p:ph idx="1" type="body"/>
          </p:nvPr>
        </p:nvSpPr>
        <p:spPr>
          <a:xfrm>
            <a:off x="1741050" y="902800"/>
            <a:ext cx="5746800" cy="668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Customers spent a total of </a:t>
            </a:r>
            <a:r>
              <a:rPr lang="en"/>
              <a:t>$236,477 in two months</a:t>
            </a:r>
            <a:endParaRPr/>
          </a:p>
        </p:txBody>
      </p:sp>
      <p:pic>
        <p:nvPicPr>
          <p:cNvPr id="9170" name="Google Shape;9170;p34" title="Chart"/>
          <p:cNvPicPr preferRelativeResize="0"/>
          <p:nvPr/>
        </p:nvPicPr>
        <p:blipFill>
          <a:blip r:embed="rId3">
            <a:alphaModFix/>
          </a:blip>
          <a:stretch>
            <a:fillRect/>
          </a:stretch>
        </p:blipFill>
        <p:spPr>
          <a:xfrm>
            <a:off x="1571850" y="1426200"/>
            <a:ext cx="6011826" cy="3717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74" name="Shape 9174"/>
        <p:cNvGrpSpPr/>
        <p:nvPr/>
      </p:nvGrpSpPr>
      <p:grpSpPr>
        <a:xfrm>
          <a:off x="0" y="0"/>
          <a:ext cx="0" cy="0"/>
          <a:chOff x="0" y="0"/>
          <a:chExt cx="0" cy="0"/>
        </a:xfrm>
      </p:grpSpPr>
      <p:sp>
        <p:nvSpPr>
          <p:cNvPr id="9175" name="Google Shape;9175;p35"/>
          <p:cNvSpPr txBox="1"/>
          <p:nvPr>
            <p:ph type="title"/>
          </p:nvPr>
        </p:nvSpPr>
        <p:spPr>
          <a:xfrm>
            <a:off x="1315775" y="438450"/>
            <a:ext cx="669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Campus, commercial, and residential boundaries</a:t>
            </a:r>
            <a:endParaRPr/>
          </a:p>
        </p:txBody>
      </p:sp>
      <p:sp>
        <p:nvSpPr>
          <p:cNvPr id="9176" name="Google Shape;9176;p35"/>
          <p:cNvSpPr txBox="1"/>
          <p:nvPr>
            <p:ph idx="4294967295" type="body"/>
          </p:nvPr>
        </p:nvSpPr>
        <p:spPr>
          <a:xfrm>
            <a:off x="1741050" y="902800"/>
            <a:ext cx="5746800" cy="66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Only 4% of rides violated the VeoRide boundary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0" name="Shape 9180"/>
        <p:cNvGrpSpPr/>
        <p:nvPr/>
      </p:nvGrpSpPr>
      <p:grpSpPr>
        <a:xfrm>
          <a:off x="0" y="0"/>
          <a:ext cx="0" cy="0"/>
          <a:chOff x="0" y="0"/>
          <a:chExt cx="0" cy="0"/>
        </a:xfrm>
      </p:grpSpPr>
      <p:sp>
        <p:nvSpPr>
          <p:cNvPr id="9181" name="Google Shape;9181;p36"/>
          <p:cNvSpPr txBox="1"/>
          <p:nvPr>
            <p:ph idx="4294967295" type="title"/>
          </p:nvPr>
        </p:nvSpPr>
        <p:spPr>
          <a:xfrm>
            <a:off x="1573650" y="158325"/>
            <a:ext cx="599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Largest portion of rides start &amp; end on campus</a:t>
            </a:r>
            <a:endParaRPr sz="2600"/>
          </a:p>
        </p:txBody>
      </p:sp>
      <p:pic>
        <p:nvPicPr>
          <p:cNvPr id="9182" name="Google Shape;9182;p36"/>
          <p:cNvPicPr preferRelativeResize="0"/>
          <p:nvPr/>
        </p:nvPicPr>
        <p:blipFill>
          <a:blip r:embed="rId3">
            <a:alphaModFix/>
          </a:blip>
          <a:stretch>
            <a:fillRect/>
          </a:stretch>
        </p:blipFill>
        <p:spPr>
          <a:xfrm>
            <a:off x="1666700" y="1595325"/>
            <a:ext cx="5746800" cy="3548176"/>
          </a:xfrm>
          <a:prstGeom prst="rect">
            <a:avLst/>
          </a:prstGeom>
          <a:noFill/>
          <a:ln>
            <a:noFill/>
          </a:ln>
        </p:spPr>
      </p:pic>
      <p:cxnSp>
        <p:nvCxnSpPr>
          <p:cNvPr id="9183" name="Google Shape;9183;p36"/>
          <p:cNvCxnSpPr>
            <a:stCxn id="9184" idx="1"/>
          </p:cNvCxnSpPr>
          <p:nvPr/>
        </p:nvCxnSpPr>
        <p:spPr>
          <a:xfrm flipH="1">
            <a:off x="5366800" y="1733075"/>
            <a:ext cx="837300" cy="667200"/>
          </a:xfrm>
          <a:prstGeom prst="straightConnector1">
            <a:avLst/>
          </a:prstGeom>
          <a:noFill/>
          <a:ln cap="flat" cmpd="sng" w="19050">
            <a:solidFill>
              <a:srgbClr val="FF0000"/>
            </a:solidFill>
            <a:prstDash val="solid"/>
            <a:round/>
            <a:headEnd len="med" w="med" type="none"/>
            <a:tailEnd len="med" w="med" type="triangle"/>
          </a:ln>
        </p:spPr>
      </p:cxnSp>
      <p:sp>
        <p:nvSpPr>
          <p:cNvPr id="9184" name="Google Shape;9184;p36"/>
          <p:cNvSpPr txBox="1"/>
          <p:nvPr/>
        </p:nvSpPr>
        <p:spPr>
          <a:xfrm>
            <a:off x="6204100" y="1363625"/>
            <a:ext cx="1371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Poppins Light"/>
                <a:ea typeface="Poppins Light"/>
                <a:cs typeface="Poppins Light"/>
                <a:sym typeface="Poppins Light"/>
              </a:rPr>
              <a:t>Home football game against Indiana 10/19/19</a:t>
            </a:r>
            <a:endParaRPr sz="1200">
              <a:solidFill>
                <a:srgbClr val="FF0000"/>
              </a:solidFill>
              <a:latin typeface="Poppins Light"/>
              <a:ea typeface="Poppins Light"/>
              <a:cs typeface="Poppins Light"/>
              <a:sym typeface="Poppins Light"/>
            </a:endParaRPr>
          </a:p>
        </p:txBody>
      </p:sp>
      <p:sp>
        <p:nvSpPr>
          <p:cNvPr id="9185" name="Google Shape;9185;p36"/>
          <p:cNvSpPr txBox="1"/>
          <p:nvPr>
            <p:ph idx="4294967295" type="body"/>
          </p:nvPr>
        </p:nvSpPr>
        <p:spPr>
          <a:xfrm>
            <a:off x="2213900" y="1061325"/>
            <a:ext cx="51996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Trend is different on weekends and weekdays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struction Project Proposal">
  <a:themeElements>
    <a:clrScheme name="Simple Light">
      <a:dk1>
        <a:srgbClr val="000000"/>
      </a:dk1>
      <a:lt1>
        <a:srgbClr val="FFFFFF"/>
      </a:lt1>
      <a:dk2>
        <a:srgbClr val="595959"/>
      </a:dk2>
      <a:lt2>
        <a:srgbClr val="EEEEEE"/>
      </a:lt2>
      <a:accent1>
        <a:srgbClr val="77E5E0"/>
      </a:accent1>
      <a:accent2>
        <a:srgbClr val="3F4D53"/>
      </a:accent2>
      <a:accent3>
        <a:srgbClr val="FFFFFF"/>
      </a:accent3>
      <a:accent4>
        <a:srgbClr val="F3F3F3"/>
      </a:accent4>
      <a:accent5>
        <a:srgbClr val="77E5E0"/>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